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3" r:id="rId4"/>
    <p:sldMasterId id="2147483665" r:id="rId5"/>
  </p:sldMasterIdLst>
  <p:notesMasterIdLst>
    <p:notesMasterId r:id="rId9"/>
  </p:notesMasterIdLst>
  <p:sldIdLst>
    <p:sldId id="256" r:id="rId6"/>
    <p:sldId id="603" r:id="rId7"/>
    <p:sldId id="343" r:id="rId8"/>
    <p:sldId id="371" r:id="rId10"/>
    <p:sldId id="372" r:id="rId11"/>
    <p:sldId id="569" r:id="rId12"/>
    <p:sldId id="345" r:id="rId13"/>
    <p:sldId id="468" r:id="rId14"/>
    <p:sldId id="743" r:id="rId15"/>
    <p:sldId id="401" r:id="rId16"/>
    <p:sldId id="402" r:id="rId17"/>
    <p:sldId id="742" r:id="rId18"/>
    <p:sldId id="387" r:id="rId19"/>
    <p:sldId id="388" r:id="rId20"/>
    <p:sldId id="570" r:id="rId21"/>
    <p:sldId id="400" r:id="rId22"/>
    <p:sldId id="571" r:id="rId23"/>
    <p:sldId id="407" r:id="rId24"/>
    <p:sldId id="573" r:id="rId25"/>
    <p:sldId id="572" r:id="rId26"/>
    <p:sldId id="408" r:id="rId27"/>
    <p:sldId id="475" r:id="rId28"/>
    <p:sldId id="574" r:id="rId29"/>
    <p:sldId id="576" r:id="rId30"/>
    <p:sldId id="575" r:id="rId31"/>
    <p:sldId id="745" r:id="rId32"/>
    <p:sldId id="744" r:id="rId33"/>
    <p:sldId id="593" r:id="rId34"/>
    <p:sldId id="432" r:id="rId35"/>
    <p:sldId id="477" r:id="rId36"/>
    <p:sldId id="601" r:id="rId37"/>
    <p:sldId id="602" r:id="rId38"/>
    <p:sldId id="284" r:id="rId3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D0F"/>
    <a:srgbClr val="FEEEDC"/>
    <a:srgbClr val="F2F2F2"/>
    <a:srgbClr val="9B1D37"/>
    <a:srgbClr val="A6A6A6"/>
    <a:srgbClr val="FFFFF7"/>
    <a:srgbClr val="DD3F5F"/>
    <a:srgbClr val="150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43"/>
    <p:restoredTop sz="93894"/>
  </p:normalViewPr>
  <p:slideViewPr>
    <p:cSldViewPr snapToGrid="0" showGuides="1">
      <p:cViewPr varScale="1">
        <p:scale>
          <a:sx n="43" d="100"/>
          <a:sy n="43" d="100"/>
        </p:scale>
        <p:origin x="-1282" y="-58"/>
      </p:cViewPr>
      <p:guideLst>
        <p:guide orient="horz" pos="2131"/>
        <p:guide pos="3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53DFF3-B62E-498A-988F-D08C6FC6D59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>
              <a:ea typeface="等线" pitchFamily="2" charset="-122"/>
            </a:endParaRPr>
          </a:p>
        </p:txBody>
      </p:sp>
      <p:sp>
        <p:nvSpPr>
          <p:cNvPr id="1945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algn="r" defTabSz="457200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等线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8914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54274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56322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52226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3490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5538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7586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A01BD0-6AA0-438A-9A56-763427722E5E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FD7A26-B699-49D7-8412-2C62D7125E2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6749BF-1B46-4E09-A506-C9ADF24C7107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62EFB3-5069-4BF9-A2A0-A94E264DCDAB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666DD2-8139-45E8-A085-E69C5152B54F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C12D0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C9B8F4-CFB9-4229-AD44-214D97F97D1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596012-D680-4CD8-A9FF-AF3735E2027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4A8909-F6EA-418A-86C5-29F91E89EC7E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35F0-1D21-4F01-A917-170AFEA2669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fade/>
  </p:transition>
  <p:hf sldNum="0" hdr="0" ftr="0" dt="0"/>
  <p:txStyles>
    <p:titleStyle>
      <a:lvl1pPr marL="1217930" indent="-1217930"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1217930" indent="-121793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Calibri" panose="020F0502020204030204" pitchFamily="34" charset="0"/>
        </a:defRPr>
      </a:lvl2pPr>
      <a:lvl3pPr marL="1217930" indent="-121793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Calibri" panose="020F0502020204030204" pitchFamily="34" charset="0"/>
        </a:defRPr>
      </a:lvl3pPr>
      <a:lvl4pPr marL="1217930" indent="-121793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Calibri" panose="020F0502020204030204" pitchFamily="34" charset="0"/>
        </a:defRPr>
      </a:lvl4pPr>
      <a:lvl5pPr marL="1217930" indent="-121793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Calibri" panose="020F0502020204030204" pitchFamily="34" charset="0"/>
        </a:defRPr>
      </a:lvl5pPr>
      <a:lvl6pPr marL="1828800" indent="-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2438400" indent="-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3048000" indent="-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3657600" indent="-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455930" indent="-4559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989330" indent="-3797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522730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2132330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741930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>
    <p:fade/>
  </p:transition>
  <p:hf sldNum="0" hdr="0" ftr="0" dt="0"/>
  <p:txStyles>
    <p:titleStyle>
      <a:lvl1pPr marL="1217930" indent="-1217930"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1217930" indent="-121793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Calibri" panose="020F0502020204030204" pitchFamily="34" charset="0"/>
        </a:defRPr>
      </a:lvl2pPr>
      <a:lvl3pPr marL="1217930" indent="-121793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Calibri" panose="020F0502020204030204" pitchFamily="34" charset="0"/>
        </a:defRPr>
      </a:lvl3pPr>
      <a:lvl4pPr marL="1217930" indent="-121793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Calibri" panose="020F0502020204030204" pitchFamily="34" charset="0"/>
        </a:defRPr>
      </a:lvl4pPr>
      <a:lvl5pPr marL="1217930" indent="-121793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Calibri" panose="020F0502020204030204" pitchFamily="34" charset="0"/>
        </a:defRPr>
      </a:lvl5pPr>
      <a:lvl6pPr marL="1828800" indent="-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2438400" indent="-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3048000" indent="-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3657600" indent="-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455930" indent="-4559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989330" indent="-3797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522730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2132330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741930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2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圆角矩形 26"/>
          <p:cNvSpPr/>
          <p:nvPr/>
        </p:nvSpPr>
        <p:spPr>
          <a:xfrm>
            <a:off x="184150" y="157163"/>
            <a:ext cx="11823700" cy="6542088"/>
          </a:xfrm>
          <a:prstGeom prst="roundRect">
            <a:avLst>
              <a:gd name="adj" fmla="val 1326"/>
            </a:avLst>
          </a:prstGeom>
          <a:solidFill>
            <a:srgbClr val="100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95275" y="258763"/>
            <a:ext cx="5799138" cy="63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097588" y="258763"/>
            <a:ext cx="5799138" cy="63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097588" y="258763"/>
            <a:ext cx="5732463" cy="6345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97588" y="258763"/>
            <a:ext cx="5665788" cy="6345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8775" y="258763"/>
            <a:ext cx="5732463" cy="6345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3863" y="258763"/>
            <a:ext cx="5667375" cy="6345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 spd="slow">
    <p:fade/>
  </p:transition>
  <p:hf sldNum="0" hdr="0" ftr="0" dt="0"/>
  <p:txStyles>
    <p:titleStyle>
      <a:lvl1pPr marL="1217930" indent="-1217930"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1217930" indent="-121793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Calibri" panose="020F0502020204030204" pitchFamily="34" charset="0"/>
        </a:defRPr>
      </a:lvl2pPr>
      <a:lvl3pPr marL="1217930" indent="-121793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Calibri" panose="020F0502020204030204" pitchFamily="34" charset="0"/>
        </a:defRPr>
      </a:lvl3pPr>
      <a:lvl4pPr marL="1217930" indent="-121793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Calibri" panose="020F0502020204030204" pitchFamily="34" charset="0"/>
        </a:defRPr>
      </a:lvl4pPr>
      <a:lvl5pPr marL="1217930" indent="-121793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Calibri" panose="020F0502020204030204" pitchFamily="34" charset="0"/>
        </a:defRPr>
      </a:lvl5pPr>
      <a:lvl6pPr marL="1828800" indent="-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2438400" indent="-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3048000" indent="-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3657600" indent="-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455930" indent="-4559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989330" indent="-3797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522730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2132330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741930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hyperlink" Target="%5b&#35270;&#39057;%5d&#12304;&#8220;&#21313;&#19977;&#20116;&#8221;&#25104;&#23601;&#24033;&#31036;&#12305;&#8220;&#22235;&#22909;&#20892;&#26449;&#36335;&#8221;&#21161;&#21147;&#20840;&#38754;&#23567;&#24247;.mp4" TargetMode="Externa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tags" Target="../tags/tag2.xml"/><Relationship Id="rId3" Type="http://schemas.openxmlformats.org/officeDocument/2006/relationships/image" Target="../media/image17.png"/><Relationship Id="rId2" Type="http://schemas.openxmlformats.org/officeDocument/2006/relationships/tags" Target="../tags/tag1.xml"/><Relationship Id="rId1" Type="http://schemas.openxmlformats.org/officeDocument/2006/relationships/hyperlink" Target="%5b&#35270;&#39057;%5d&#12304;&#8220;&#21313;&#19977;&#20116;&#8221;&#25104;&#23601;&#24033;&#31036;&#12305;&#20114;&#21033;&#20849;&#36194;&#39640;&#36136;&#37327;&#20849;&#24314;&#8220;&#19968;&#24102;&#19968;&#36335;&#8221;.mp4" TargetMode="Externa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2.xml"/><Relationship Id="rId2" Type="http://schemas.openxmlformats.org/officeDocument/2006/relationships/image" Target="../media/image21.jpeg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hyperlink" Target="&#22823;&#22269;&#21457;&#23637;%20&#35268;&#21010;&#20808;&#34892;.mp4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矩形 6"/>
          <p:cNvSpPr/>
          <p:nvPr/>
        </p:nvSpPr>
        <p:spPr>
          <a:xfrm flipV="1">
            <a:off x="0" y="6783705"/>
            <a:ext cx="12192000" cy="76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anchor="t"/>
          <a:p>
            <a:pPr>
              <a:spcBef>
                <a:spcPct val="0"/>
              </a:spcBef>
              <a:buFont typeface="Arial" panose="020B0604020202020204" pitchFamily="34" charset="0"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6" name="TextBox 37"/>
          <p:cNvSpPr/>
          <p:nvPr/>
        </p:nvSpPr>
        <p:spPr>
          <a:xfrm>
            <a:off x="458788" y="2457450"/>
            <a:ext cx="9069387" cy="1044575"/>
          </a:xfrm>
          <a:prstGeom prst="rect">
            <a:avLst/>
          </a:prstGeom>
          <a:noFill/>
          <a:ln w="9525">
            <a:noFill/>
          </a:ln>
        </p:spPr>
        <p:txBody>
          <a:bodyPr wrap="square" lIns="121915" tIns="60959" rIns="121915" bIns="60959" anchor="t">
            <a:spAutoFit/>
          </a:bodyPr>
          <a:p>
            <a:pPr algn="ctr" eaLnBrk="0" hangingPunct="0">
              <a:spcBef>
                <a:spcPct val="0"/>
              </a:spcBef>
              <a:buFont typeface="Arial" panose="020B0604020202020204" pitchFamily="34" charset="0"/>
            </a:pPr>
            <a:r>
              <a:rPr lang="zh-CN" altLang="en-US" sz="6000" b="1" dirty="0">
                <a:solidFill>
                  <a:srgbClr val="C12D0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党的十九届五中全会精神</a:t>
            </a:r>
            <a:endParaRPr lang="zh-CN" altLang="en-US" sz="6000" b="1" dirty="0">
              <a:solidFill>
                <a:srgbClr val="C12D0F"/>
              </a:solidFill>
              <a:latin typeface="微软雅黑" panose="020B0503020204020204" pitchFamily="34" charset="-122"/>
              <a:ea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图文框 1"/>
          <p:cNvSpPr/>
          <p:nvPr/>
        </p:nvSpPr>
        <p:spPr bwMode="auto">
          <a:xfrm>
            <a:off x="0" y="0"/>
            <a:ext cx="12192000" cy="6858000"/>
          </a:xfrm>
          <a:prstGeom prst="frame">
            <a:avLst>
              <a:gd name="adj1" fmla="val 167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388" name="组合 5"/>
          <p:cNvGrpSpPr/>
          <p:nvPr/>
        </p:nvGrpSpPr>
        <p:grpSpPr>
          <a:xfrm flipH="1">
            <a:off x="5740400" y="4117975"/>
            <a:ext cx="8804275" cy="4405313"/>
            <a:chOff x="-1764440" y="3143999"/>
            <a:chExt cx="6603568" cy="3304026"/>
          </a:xfrm>
        </p:grpSpPr>
        <p:pic>
          <p:nvPicPr>
            <p:cNvPr id="16389" name="图片 57"/>
            <p:cNvPicPr>
              <a:picLocks noChangeAspect="1"/>
            </p:cNvPicPr>
            <p:nvPr/>
          </p:nvPicPr>
          <p:blipFill>
            <a:blip r:embed="rId1"/>
            <a:srcRect t="-2"/>
            <a:stretch>
              <a:fillRect/>
            </a:stretch>
          </p:blipFill>
          <p:spPr>
            <a:xfrm>
              <a:off x="0" y="3143999"/>
              <a:ext cx="4839128" cy="19995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0" name="矩形 3"/>
            <p:cNvSpPr/>
            <p:nvPr/>
          </p:nvSpPr>
          <p:spPr>
            <a:xfrm>
              <a:off x="-1764440" y="6172000"/>
              <a:ext cx="360025" cy="2760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121920" tIns="60960" rIns="121920" bIns="60960" anchor="t"/>
            <a:p>
              <a:pPr>
                <a:spcBef>
                  <a:spcPct val="0"/>
                </a:spcBef>
                <a:buFont typeface="Arial" panose="020B0604020202020204" pitchFamily="34" charset="0"/>
              </a:pP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16391" name="直接连接符 80"/>
          <p:cNvCxnSpPr>
            <a:endCxn id="5" idx="2"/>
          </p:cNvCxnSpPr>
          <p:nvPr/>
        </p:nvCxnSpPr>
        <p:spPr>
          <a:xfrm>
            <a:off x="1971675" y="1182688"/>
            <a:ext cx="0" cy="754062"/>
          </a:xfrm>
          <a:prstGeom prst="line">
            <a:avLst/>
          </a:prstGeom>
          <a:ln w="6350" cap="flat" cmpd="sng">
            <a:solidFill>
              <a:srgbClr val="C00000"/>
            </a:solidFill>
            <a:prstDash val="dash"/>
            <a:miter/>
            <a:headEnd type="none" w="med" len="med"/>
            <a:tailEnd type="none" w="med" len="med"/>
          </a:ln>
        </p:spPr>
      </p:cxnSp>
      <p:grpSp>
        <p:nvGrpSpPr>
          <p:cNvPr id="16392" name="组合 18486"/>
          <p:cNvGrpSpPr/>
          <p:nvPr/>
        </p:nvGrpSpPr>
        <p:grpSpPr>
          <a:xfrm>
            <a:off x="1527175" y="1101725"/>
            <a:ext cx="7118350" cy="884238"/>
            <a:chOff x="962" y="694"/>
            <a:chExt cx="4484" cy="557"/>
          </a:xfrm>
        </p:grpSpPr>
        <p:sp>
          <p:nvSpPr>
            <p:cNvPr id="16393" name="矩形 77"/>
            <p:cNvSpPr/>
            <p:nvPr/>
          </p:nvSpPr>
          <p:spPr>
            <a:xfrm>
              <a:off x="962" y="704"/>
              <a:ext cx="523" cy="524"/>
            </a:xfrm>
            <a:prstGeom prst="rect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p>
              <a:pPr>
                <a:spcBef>
                  <a:spcPct val="0"/>
                </a:spcBef>
              </a:pPr>
              <a:r>
                <a:rPr lang="zh-CN" altLang="en-US" sz="4800" b="1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深</a:t>
              </a:r>
              <a:endParaRPr lang="zh-CN" altLang="en-US" sz="48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16394" name="组合 18485"/>
            <p:cNvGrpSpPr/>
            <p:nvPr/>
          </p:nvGrpSpPr>
          <p:grpSpPr>
            <a:xfrm>
              <a:off x="974" y="694"/>
              <a:ext cx="4472" cy="557"/>
              <a:chOff x="912" y="652"/>
              <a:chExt cx="4472" cy="557"/>
            </a:xfrm>
          </p:grpSpPr>
          <p:cxnSp>
            <p:nvCxnSpPr>
              <p:cNvPr id="16395" name="直接连接符 79"/>
              <p:cNvCxnSpPr>
                <a:endCxn id="5" idx="2"/>
              </p:cNvCxnSpPr>
              <p:nvPr/>
            </p:nvCxnSpPr>
            <p:spPr>
              <a:xfrm>
                <a:off x="912" y="954"/>
                <a:ext cx="514" cy="0"/>
              </a:xfrm>
              <a:prstGeom prst="line">
                <a:avLst/>
              </a:prstGeom>
              <a:ln w="6350" cap="flat" cmpd="sng">
                <a:solidFill>
                  <a:srgbClr val="C00000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grpSp>
            <p:nvGrpSpPr>
              <p:cNvPr id="16396" name="组合 18484"/>
              <p:cNvGrpSpPr/>
              <p:nvPr/>
            </p:nvGrpSpPr>
            <p:grpSpPr>
              <a:xfrm>
                <a:off x="923" y="652"/>
                <a:ext cx="4461" cy="557"/>
                <a:chOff x="923" y="652"/>
                <a:chExt cx="4461" cy="557"/>
              </a:xfrm>
            </p:grpSpPr>
            <p:sp>
              <p:nvSpPr>
                <p:cNvPr id="16397" name="矩形 81"/>
                <p:cNvSpPr/>
                <p:nvPr/>
              </p:nvSpPr>
              <p:spPr>
                <a:xfrm>
                  <a:off x="1704" y="652"/>
                  <a:ext cx="506" cy="525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t">
                  <a:spAutoFit/>
                </a:bodyPr>
                <a:p>
                  <a:pPr>
                    <a:spcBef>
                      <a:spcPct val="0"/>
                    </a:spcBef>
                  </a:pPr>
                  <a:r>
                    <a:rPr lang="zh-CN" altLang="en-US" sz="4800" b="1" dirty="0">
                      <a:solidFill>
                        <a:srgbClr val="C00000"/>
                      </a:solidFill>
                      <a:latin typeface="华文新魏" panose="02010800040101010101" pitchFamily="2" charset="-122"/>
                      <a:ea typeface="华文新魏" panose="02010800040101010101" pitchFamily="2" charset="-122"/>
                    </a:rPr>
                    <a:t>入</a:t>
                  </a:r>
                  <a:endParaRPr lang="zh-CN" altLang="en-US" sz="4800" b="1" dirty="0">
                    <a:solidFill>
                      <a:srgbClr val="C0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endParaRPr>
                </a:p>
              </p:txBody>
            </p:sp>
            <p:grpSp>
              <p:nvGrpSpPr>
                <p:cNvPr id="16398" name="组合 18483"/>
                <p:cNvGrpSpPr/>
                <p:nvPr/>
              </p:nvGrpSpPr>
              <p:grpSpPr>
                <a:xfrm>
                  <a:off x="923" y="673"/>
                  <a:ext cx="4461" cy="536"/>
                  <a:chOff x="326" y="914"/>
                  <a:chExt cx="4461" cy="536"/>
                </a:xfrm>
              </p:grpSpPr>
              <p:grpSp>
                <p:nvGrpSpPr>
                  <p:cNvPr id="16399" name="组合 18479"/>
                  <p:cNvGrpSpPr/>
                  <p:nvPr/>
                </p:nvGrpSpPr>
                <p:grpSpPr>
                  <a:xfrm>
                    <a:off x="326" y="914"/>
                    <a:ext cx="4461" cy="536"/>
                    <a:chOff x="2305" y="306"/>
                    <a:chExt cx="4461" cy="536"/>
                  </a:xfrm>
                </p:grpSpPr>
                <p:grpSp>
                  <p:nvGrpSpPr>
                    <p:cNvPr id="16400" name="组合 68"/>
                    <p:cNvGrpSpPr/>
                    <p:nvPr/>
                  </p:nvGrpSpPr>
                  <p:grpSpPr>
                    <a:xfrm>
                      <a:off x="3840" y="306"/>
                      <a:ext cx="2926" cy="536"/>
                      <a:chOff x="3497028" y="1546974"/>
                      <a:chExt cx="5136176" cy="980458"/>
                    </a:xfrm>
                  </p:grpSpPr>
                  <p:sp>
                    <p:nvSpPr>
                      <p:cNvPr id="70" name="矩形 69"/>
                      <p:cNvSpPr/>
                      <p:nvPr/>
                    </p:nvSpPr>
                    <p:spPr>
                      <a:xfrm>
                        <a:off x="3532135" y="1567095"/>
                        <a:ext cx="888211" cy="960337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kumimoji="0" lang="zh-CN" altLang="en-US" sz="4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华文新魏" panose="02010800040101010101" pitchFamily="2" charset="-122"/>
                            <a:ea typeface="华文新魏" panose="02010800040101010101" pitchFamily="2" charset="-122"/>
                            <a:cs typeface="+mn-cs"/>
                          </a:rPr>
                          <a:t>学</a:t>
                        </a:r>
                        <a:endParaRPr kumimoji="0" lang="zh-CN" altLang="en-US" sz="4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+mn-cs"/>
                        </a:endParaRPr>
                      </a:p>
                    </p:txBody>
                  </p:sp>
                  <p:sp>
                    <p:nvSpPr>
                      <p:cNvPr id="71" name="矩形 70"/>
                      <p:cNvSpPr/>
                      <p:nvPr/>
                    </p:nvSpPr>
                    <p:spPr>
                      <a:xfrm>
                        <a:off x="3521986" y="1572057"/>
                        <a:ext cx="877165" cy="917627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rgbClr val="C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2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+mn-ea"/>
                          <a:sym typeface="+mn-lt"/>
                        </a:endParaRPr>
                      </a:p>
                    </p:txBody>
                  </p:sp>
                  <p:cxnSp>
                    <p:nvCxnSpPr>
                      <p:cNvPr id="16403" name="直接连接符 71"/>
                      <p:cNvCxnSpPr>
                        <a:endCxn id="5" idx="2"/>
                      </p:cNvCxnSpPr>
                      <p:nvPr/>
                    </p:nvCxnSpPr>
                    <p:spPr>
                      <a:xfrm>
                        <a:off x="3497028" y="2024161"/>
                        <a:ext cx="902124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C0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16404" name="直接连接符 72"/>
                      <p:cNvCxnSpPr>
                        <a:endCxn id="5" idx="2"/>
                      </p:cNvCxnSpPr>
                      <p:nvPr/>
                    </p:nvCxnSpPr>
                    <p:spPr>
                      <a:xfrm>
                        <a:off x="3945548" y="1601148"/>
                        <a:ext cx="0" cy="816934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C0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cxnSp>
                  <p:sp>
                    <p:nvSpPr>
                      <p:cNvPr id="74" name="矩形 73"/>
                      <p:cNvSpPr/>
                      <p:nvPr/>
                    </p:nvSpPr>
                    <p:spPr>
                      <a:xfrm>
                        <a:off x="4951145" y="1566354"/>
                        <a:ext cx="877164" cy="959249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kumimoji="0" lang="zh-CN" altLang="en-US" sz="4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华文新魏" panose="02010800040101010101" pitchFamily="2" charset="-122"/>
                            <a:ea typeface="华文新魏" panose="02010800040101010101" pitchFamily="2" charset="-122"/>
                            <a:cs typeface="+mn-cs"/>
                          </a:rPr>
                          <a:t>习</a:t>
                        </a:r>
                        <a:endParaRPr kumimoji="0" lang="zh-CN" altLang="en-US" sz="4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+mn-cs"/>
                        </a:endParaRPr>
                      </a:p>
                    </p:txBody>
                  </p:sp>
                  <p:sp>
                    <p:nvSpPr>
                      <p:cNvPr id="75" name="矩形 74"/>
                      <p:cNvSpPr/>
                      <p:nvPr/>
                    </p:nvSpPr>
                    <p:spPr>
                      <a:xfrm>
                        <a:off x="4937759" y="1572057"/>
                        <a:ext cx="880449" cy="898247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rgbClr val="C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2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+mn-ea"/>
                          <a:sym typeface="+mn-lt"/>
                        </a:endParaRPr>
                      </a:p>
                    </p:txBody>
                  </p:sp>
                  <p:cxnSp>
                    <p:nvCxnSpPr>
                      <p:cNvPr id="16407" name="直接连接符 75"/>
                      <p:cNvCxnSpPr>
                        <a:endCxn id="5" idx="2"/>
                      </p:cNvCxnSpPr>
                      <p:nvPr/>
                    </p:nvCxnSpPr>
                    <p:spPr>
                      <a:xfrm>
                        <a:off x="4916085" y="2024161"/>
                        <a:ext cx="902124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C0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16408" name="直接连接符 76"/>
                      <p:cNvCxnSpPr>
                        <a:endCxn id="75" idx="2"/>
                      </p:cNvCxnSpPr>
                      <p:nvPr/>
                    </p:nvCxnSpPr>
                    <p:spPr>
                      <a:xfrm>
                        <a:off x="5367149" y="1601148"/>
                        <a:ext cx="10835" cy="869156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C0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cxnSp>
                  <p:sp>
                    <p:nvSpPr>
                      <p:cNvPr id="3" name="矩形 77"/>
                      <p:cNvSpPr/>
                      <p:nvPr/>
                    </p:nvSpPr>
                    <p:spPr>
                      <a:xfrm>
                        <a:off x="6329680" y="1566354"/>
                        <a:ext cx="917694" cy="959249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kumimoji="0" lang="zh-CN" altLang="en-US" sz="4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华文新魏" panose="02010800040101010101" pitchFamily="2" charset="-122"/>
                            <a:ea typeface="华文新魏" panose="02010800040101010101" pitchFamily="2" charset="-122"/>
                            <a:cs typeface="+mn-cs"/>
                          </a:rPr>
                          <a:t>贯</a:t>
                        </a:r>
                        <a:endParaRPr kumimoji="0" lang="zh-CN" altLang="en-US" sz="4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+mn-cs"/>
                        </a:endParaRPr>
                      </a:p>
                    </p:txBody>
                  </p:sp>
                  <p:sp>
                    <p:nvSpPr>
                      <p:cNvPr id="79" name="矩形 78"/>
                      <p:cNvSpPr/>
                      <p:nvPr/>
                    </p:nvSpPr>
                    <p:spPr>
                      <a:xfrm>
                        <a:off x="6335150" y="1572057"/>
                        <a:ext cx="902125" cy="898247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rgbClr val="C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2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+mn-ea"/>
                          <a:sym typeface="+mn-lt"/>
                        </a:endParaRPr>
                      </a:p>
                    </p:txBody>
                  </p:sp>
                  <p:cxnSp>
                    <p:nvCxnSpPr>
                      <p:cNvPr id="16411" name="直接连接符 79"/>
                      <p:cNvCxnSpPr>
                        <a:endCxn id="75" idx="2"/>
                      </p:cNvCxnSpPr>
                      <p:nvPr/>
                    </p:nvCxnSpPr>
                    <p:spPr>
                      <a:xfrm>
                        <a:off x="6335150" y="2024161"/>
                        <a:ext cx="902125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C0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16412" name="直接连接符 80"/>
                      <p:cNvCxnSpPr>
                        <a:endCxn id="79" idx="2"/>
                      </p:cNvCxnSpPr>
                      <p:nvPr/>
                    </p:nvCxnSpPr>
                    <p:spPr>
                      <a:xfrm flipH="1">
                        <a:off x="6786213" y="1601148"/>
                        <a:ext cx="2" cy="869156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C0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cxnSp>
                  <p:sp>
                    <p:nvSpPr>
                      <p:cNvPr id="4" name="矩形 81"/>
                      <p:cNvSpPr/>
                      <p:nvPr/>
                    </p:nvSpPr>
                    <p:spPr>
                      <a:xfrm>
                        <a:off x="7744993" y="1546974"/>
                        <a:ext cx="888211" cy="960337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kumimoji="0" lang="zh-CN" altLang="en-US" sz="4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华文新魏" panose="02010800040101010101" pitchFamily="2" charset="-122"/>
                            <a:ea typeface="华文新魏" panose="02010800040101010101" pitchFamily="2" charset="-122"/>
                            <a:cs typeface="+mn-cs"/>
                          </a:rPr>
                          <a:t>彻</a:t>
                        </a:r>
                        <a:endParaRPr kumimoji="0" lang="zh-CN" altLang="en-US" sz="4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+mn-cs"/>
                        </a:endParaRPr>
                      </a:p>
                    </p:txBody>
                  </p:sp>
                  <p:sp>
                    <p:nvSpPr>
                      <p:cNvPr id="83" name="矩形 82"/>
                      <p:cNvSpPr/>
                      <p:nvPr/>
                    </p:nvSpPr>
                    <p:spPr>
                      <a:xfrm>
                        <a:off x="7720015" y="1556535"/>
                        <a:ext cx="902125" cy="913769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rgbClr val="C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2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+mn-ea"/>
                          <a:sym typeface="+mn-lt"/>
                        </a:endParaRPr>
                      </a:p>
                    </p:txBody>
                  </p:sp>
                  <p:cxnSp>
                    <p:nvCxnSpPr>
                      <p:cNvPr id="16415" name="直接连接符 83"/>
                      <p:cNvCxnSpPr>
                        <a:endCxn id="79" idx="2"/>
                      </p:cNvCxnSpPr>
                      <p:nvPr/>
                    </p:nvCxnSpPr>
                    <p:spPr>
                      <a:xfrm>
                        <a:off x="7720016" y="2008639"/>
                        <a:ext cx="902124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C0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16416" name="直接连接符 84"/>
                      <p:cNvCxnSpPr>
                        <a:endCxn id="83" idx="2"/>
                      </p:cNvCxnSpPr>
                      <p:nvPr/>
                    </p:nvCxnSpPr>
                    <p:spPr>
                      <a:xfrm flipH="1">
                        <a:off x="8171078" y="1585626"/>
                        <a:ext cx="2" cy="884678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C0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cxnSp>
                </p:grpSp>
                <p:sp>
                  <p:nvSpPr>
                    <p:cNvPr id="5" name="矩形 78"/>
                    <p:cNvSpPr/>
                    <p:nvPr/>
                  </p:nvSpPr>
                  <p:spPr>
                    <a:xfrm>
                      <a:off x="2305" y="320"/>
                      <a:ext cx="514" cy="49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C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" name="矩形 82"/>
                    <p:cNvSpPr/>
                    <p:nvPr/>
                  </p:nvSpPr>
                  <p:spPr>
                    <a:xfrm>
                      <a:off x="3094" y="311"/>
                      <a:ext cx="514" cy="5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C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+mn-ea"/>
                        <a:sym typeface="+mn-lt"/>
                      </a:endParaRPr>
                    </a:p>
                  </p:txBody>
                </p:sp>
              </p:grpSp>
              <p:cxnSp>
                <p:nvCxnSpPr>
                  <p:cNvPr id="16419" name="直接连接符 83"/>
                  <p:cNvCxnSpPr>
                    <a:endCxn id="83" idx="2"/>
                  </p:cNvCxnSpPr>
                  <p:nvPr/>
                </p:nvCxnSpPr>
                <p:spPr>
                  <a:xfrm>
                    <a:off x="1157" y="1186"/>
                    <a:ext cx="514" cy="0"/>
                  </a:xfrm>
                  <a:prstGeom prst="line">
                    <a:avLst/>
                  </a:prstGeom>
                  <a:ln w="6350" cap="flat" cmpd="sng">
                    <a:solidFill>
                      <a:srgbClr val="C0000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</p:grpSp>
          </p:grpSp>
        </p:grpSp>
      </p:grpSp>
      <p:cxnSp>
        <p:nvCxnSpPr>
          <p:cNvPr id="16420" name="直接连接符 84"/>
          <p:cNvCxnSpPr>
            <a:endCxn id="6" idx="2"/>
          </p:cNvCxnSpPr>
          <p:nvPr/>
        </p:nvCxnSpPr>
        <p:spPr>
          <a:xfrm>
            <a:off x="3224213" y="1168400"/>
            <a:ext cx="0" cy="768350"/>
          </a:xfrm>
          <a:prstGeom prst="line">
            <a:avLst/>
          </a:prstGeom>
          <a:ln w="6350" cap="flat" cmpd="sng">
            <a:solidFill>
              <a:srgbClr val="C00000"/>
            </a:solidFill>
            <a:prstDash val="dash"/>
            <a:miter/>
            <a:headEnd type="none" w="med" len="med"/>
            <a:tailEnd type="none" w="med" len="med"/>
          </a:ln>
        </p:spPr>
      </p:cxnSp>
      <p:pic>
        <p:nvPicPr>
          <p:cNvPr id="16421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888" y="631825"/>
            <a:ext cx="3498850" cy="362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22" name="文本框 18487"/>
          <p:cNvSpPr txBox="1"/>
          <p:nvPr/>
        </p:nvSpPr>
        <p:spPr>
          <a:xfrm>
            <a:off x="5786438" y="4838700"/>
            <a:ext cx="5186362" cy="1004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/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                                    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971675" y="4533265"/>
            <a:ext cx="5441950" cy="65341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1" i="0" u="none" strike="noStrike" cap="none" normalizeH="0" baseline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中共安徽省航海学会委员会</a:t>
            </a:r>
            <a:endParaRPr kumimoji="0" lang="zh-CN" altLang="en-US" sz="3200" b="1" i="0" u="none" strike="noStrike" cap="none" normalizeH="0" baseline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标题 14336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l"/>
            <a:r>
              <a:rPr lang="zh-CN" altLang="en-US" sz="3200" dirty="0"/>
              <a:t>二、全面贯彻新发展理念</a:t>
            </a:r>
            <a:endParaRPr lang="zh-CN" altLang="en-US" sz="3200" dirty="0"/>
          </a:p>
        </p:txBody>
      </p:sp>
      <p:sp>
        <p:nvSpPr>
          <p:cNvPr id="143363" name="文本占位符 143362"/>
          <p:cNvSpPr>
            <a:spLocks noGrp="1"/>
          </p:cNvSpPr>
          <p:nvPr>
            <p:ph type="body"/>
          </p:nvPr>
        </p:nvSpPr>
        <p:spPr>
          <a:xfrm>
            <a:off x="114300" y="1071563"/>
            <a:ext cx="7091363" cy="50720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Font typeface="Wingdings" panose="05000000000000000000" pitchFamily="2" charset="2"/>
              <a:buChar char="u"/>
            </a:pPr>
            <a:r>
              <a:rPr lang="zh-CN" altLang="en-US" sz="2800" dirty="0"/>
              <a:t>党的十八大提出的</a:t>
            </a:r>
            <a:r>
              <a:rPr lang="zh-CN" altLang="en-US" sz="2800" dirty="0">
                <a:solidFill>
                  <a:srgbClr val="C12D0F"/>
                </a:solidFill>
              </a:rPr>
              <a:t>新发展理念</a:t>
            </a:r>
            <a:r>
              <a:rPr lang="zh-CN" altLang="en-US" sz="2800" dirty="0"/>
              <a:t>，贯穿发展的全过程和覆盖各领域，要努力实现</a:t>
            </a:r>
            <a:r>
              <a:rPr lang="zh-CN" altLang="en-US" sz="2800" dirty="0">
                <a:solidFill>
                  <a:srgbClr val="C00000"/>
                </a:solidFill>
              </a:rPr>
              <a:t>更高质量、更有效率、更加公平、更可持续、更为安全</a:t>
            </a:r>
            <a:r>
              <a:rPr lang="zh-CN" altLang="en-US" sz="2800" dirty="0"/>
              <a:t>的发展。</a:t>
            </a:r>
            <a:endParaRPr lang="zh-CN" altLang="en-US" sz="2800" dirty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2800" dirty="0"/>
              <a:t>“十四五”时期要继续坚定不移的贯彻新发展理念，使</a:t>
            </a:r>
            <a:r>
              <a:rPr lang="zh-CN" altLang="en-US" sz="2800" dirty="0">
                <a:solidFill>
                  <a:srgbClr val="C00000"/>
                </a:solidFill>
              </a:rPr>
              <a:t>创新成为第一动力，协调成为内生特点，绿色成为普遍形态，开放成为必由之路，共享成为根本目的</a:t>
            </a:r>
            <a:r>
              <a:rPr lang="zh-CN" altLang="en-US" sz="2800" dirty="0"/>
              <a:t>。 </a:t>
            </a:r>
            <a:endParaRPr lang="zh-CN" altLang="en-US" sz="2800" dirty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rgbClr val="C00000"/>
                </a:solidFill>
              </a:rPr>
              <a:t>高质量发展</a:t>
            </a:r>
            <a:r>
              <a:rPr lang="zh-CN" altLang="en-US" sz="2800" dirty="0"/>
              <a:t>是体现新发展理念的发展。</a:t>
            </a:r>
            <a:endParaRPr lang="zh-CN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/>
              <a:t>《</a:t>
            </a:r>
            <a:r>
              <a:rPr lang="zh-CN" altLang="en-US" sz="2800" dirty="0"/>
              <a:t>建议</a:t>
            </a:r>
            <a:r>
              <a:rPr lang="en-US" altLang="zh-CN" sz="2800"/>
              <a:t>》</a:t>
            </a:r>
            <a:r>
              <a:rPr lang="zh-CN" altLang="en-US" sz="2800" dirty="0"/>
              <a:t>提出“以推动高质量发展为主题” </a:t>
            </a:r>
            <a:endParaRPr lang="zh-CN" altLang="en-US" sz="2800" dirty="0"/>
          </a:p>
        </p:txBody>
      </p:sp>
      <p:pic>
        <p:nvPicPr>
          <p:cNvPr id="143365" name="图片 143364" descr="M0012E2CggSDVl1rlGABGnHAALZ9oeRwNI6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61225" y="995363"/>
            <a:ext cx="4703763" cy="4860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charRg st="63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charRg st="63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charRg st="134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63">
                                            <p:txEl>
                                              <p:charRg st="134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charRg st="152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363">
                                            <p:txEl>
                                              <p:charRg st="152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标题 14438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43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l"/>
            <a:r>
              <a:rPr lang="zh-CN" altLang="en-US" sz="3200" dirty="0"/>
              <a:t>三、着力构建新发展格局</a:t>
            </a:r>
            <a:endParaRPr lang="zh-CN" altLang="en-US" sz="3200" dirty="0"/>
          </a:p>
        </p:txBody>
      </p:sp>
      <p:sp>
        <p:nvSpPr>
          <p:cNvPr id="55298" name="文本占位符 144386"/>
          <p:cNvSpPr>
            <a:spLocks noGrp="1"/>
          </p:cNvSpPr>
          <p:nvPr>
            <p:ph type="body"/>
          </p:nvPr>
        </p:nvSpPr>
        <p:spPr>
          <a:xfrm>
            <a:off x="223838" y="1001713"/>
            <a:ext cx="6081712" cy="5124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Font typeface="Wingdings" panose="05000000000000000000" pitchFamily="2" charset="2"/>
              <a:buNone/>
            </a:pPr>
            <a:r>
              <a:rPr lang="zh-CN" altLang="en-US" sz="2800" dirty="0"/>
              <a:t>     要加快构建</a:t>
            </a:r>
            <a:r>
              <a:rPr lang="zh-CN" altLang="en-US" sz="2800" dirty="0">
                <a:solidFill>
                  <a:srgbClr val="C00000"/>
                </a:solidFill>
              </a:rPr>
              <a:t>以国内大循环为主体，国内国际双循环相互促进</a:t>
            </a:r>
            <a:r>
              <a:rPr lang="zh-CN" altLang="en-US" sz="2800" dirty="0"/>
              <a:t>的新发展格局。 </a:t>
            </a:r>
            <a:endParaRPr lang="zh-CN" altLang="en-US" sz="2800" dirty="0"/>
          </a:p>
        </p:txBody>
      </p:sp>
      <p:pic>
        <p:nvPicPr>
          <p:cNvPr id="55299" name="图片 144388" descr="1461388134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2363" y="2868613"/>
            <a:ext cx="3484562" cy="3706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0" name="图片 144390" descr="v2-03a8c38ac11be260c6914d86ba03511e_r"/>
          <p:cNvPicPr>
            <a:picLocks noChangeAspect="1"/>
          </p:cNvPicPr>
          <p:nvPr/>
        </p:nvPicPr>
        <p:blipFill>
          <a:blip r:embed="rId2"/>
          <a:srcRect b="2812"/>
          <a:stretch>
            <a:fillRect/>
          </a:stretch>
        </p:blipFill>
        <p:spPr>
          <a:xfrm>
            <a:off x="6142038" y="1001713"/>
            <a:ext cx="5440362" cy="4894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 bwMode="auto">
          <a:xfrm>
            <a:off x="0" y="-7937"/>
            <a:ext cx="12192000" cy="21415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418" name="矩形 8"/>
          <p:cNvSpPr/>
          <p:nvPr/>
        </p:nvSpPr>
        <p:spPr>
          <a:xfrm>
            <a:off x="0" y="-7937"/>
            <a:ext cx="12192000" cy="1968500"/>
          </a:xfrm>
          <a:prstGeom prst="rect">
            <a:avLst/>
          </a:prstGeom>
          <a:solidFill>
            <a:srgbClr val="C12D0F"/>
          </a:solidFill>
          <a:ln w="9525">
            <a:noFill/>
          </a:ln>
        </p:spPr>
        <p:txBody>
          <a:bodyPr lIns="121920" tIns="60960" rIns="121920" bIns="60960" anchor="t"/>
          <a:p>
            <a:pPr>
              <a:spcBef>
                <a:spcPct val="0"/>
              </a:spcBef>
              <a:buFont typeface="Arial" panose="020B0604020202020204" pitchFamily="34" charset="0"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0419" name="图片 9"/>
          <p:cNvPicPr>
            <a:picLocks noChangeAspect="1"/>
          </p:cNvPicPr>
          <p:nvPr/>
        </p:nvPicPr>
        <p:blipFill>
          <a:blip r:embed="rId1"/>
          <a:srcRect t="-2"/>
          <a:stretch>
            <a:fillRect/>
          </a:stretch>
        </p:blipFill>
        <p:spPr>
          <a:xfrm>
            <a:off x="0" y="-7937"/>
            <a:ext cx="4764088" cy="196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图文框 10"/>
          <p:cNvSpPr/>
          <p:nvPr/>
        </p:nvSpPr>
        <p:spPr bwMode="auto">
          <a:xfrm>
            <a:off x="0" y="-7937"/>
            <a:ext cx="12192000" cy="6858000"/>
          </a:xfrm>
          <a:prstGeom prst="frame">
            <a:avLst>
              <a:gd name="adj1" fmla="val 167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421" name="矩形 11"/>
          <p:cNvSpPr/>
          <p:nvPr/>
        </p:nvSpPr>
        <p:spPr>
          <a:xfrm>
            <a:off x="612775" y="3530600"/>
            <a:ext cx="10771188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0"/>
              </a:spcBef>
            </a:pPr>
            <a:endParaRPr lang="zh-CN" altLang="en-US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0422" name="Freeform 5"/>
          <p:cNvSpPr/>
          <p:nvPr/>
        </p:nvSpPr>
        <p:spPr>
          <a:xfrm>
            <a:off x="5402263" y="2232025"/>
            <a:ext cx="1192212" cy="10810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02" h="360">
                <a:moveTo>
                  <a:pt x="171" y="4"/>
                </a:moveTo>
                <a:cubicBezTo>
                  <a:pt x="260" y="37"/>
                  <a:pt x="313" y="143"/>
                  <a:pt x="268" y="229"/>
                </a:cubicBezTo>
                <a:cubicBezTo>
                  <a:pt x="155" y="116"/>
                  <a:pt x="155" y="116"/>
                  <a:pt x="155" y="116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71" y="46"/>
                  <a:pt x="171" y="46"/>
                  <a:pt x="171" y="46"/>
                </a:cubicBezTo>
                <a:cubicBezTo>
                  <a:pt x="157" y="61"/>
                  <a:pt x="133" y="64"/>
                  <a:pt x="117" y="58"/>
                </a:cubicBezTo>
                <a:cubicBezTo>
                  <a:pt x="32" y="143"/>
                  <a:pt x="32" y="143"/>
                  <a:pt x="32" y="143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225" y="272"/>
                  <a:pt x="225" y="272"/>
                  <a:pt x="225" y="272"/>
                </a:cubicBezTo>
                <a:cubicBezTo>
                  <a:pt x="170" y="302"/>
                  <a:pt x="94" y="292"/>
                  <a:pt x="38" y="234"/>
                </a:cubicBezTo>
                <a:cubicBezTo>
                  <a:pt x="10" y="261"/>
                  <a:pt x="10" y="261"/>
                  <a:pt x="10" y="261"/>
                </a:cubicBezTo>
                <a:cubicBezTo>
                  <a:pt x="19" y="272"/>
                  <a:pt x="25" y="283"/>
                  <a:pt x="34" y="291"/>
                </a:cubicBezTo>
                <a:cubicBezTo>
                  <a:pt x="33" y="292"/>
                  <a:pt x="31" y="294"/>
                  <a:pt x="31" y="294"/>
                </a:cubicBezTo>
                <a:cubicBezTo>
                  <a:pt x="29" y="294"/>
                  <a:pt x="28" y="293"/>
                  <a:pt x="26" y="293"/>
                </a:cubicBezTo>
                <a:cubicBezTo>
                  <a:pt x="12" y="293"/>
                  <a:pt x="0" y="306"/>
                  <a:pt x="0" y="320"/>
                </a:cubicBezTo>
                <a:cubicBezTo>
                  <a:pt x="0" y="335"/>
                  <a:pt x="12" y="347"/>
                  <a:pt x="26" y="347"/>
                </a:cubicBezTo>
                <a:cubicBezTo>
                  <a:pt x="41" y="347"/>
                  <a:pt x="53" y="335"/>
                  <a:pt x="53" y="320"/>
                </a:cubicBezTo>
                <a:cubicBezTo>
                  <a:pt x="53" y="318"/>
                  <a:pt x="53" y="317"/>
                  <a:pt x="52" y="315"/>
                </a:cubicBezTo>
                <a:cubicBezTo>
                  <a:pt x="57" y="311"/>
                  <a:pt x="57" y="311"/>
                  <a:pt x="57" y="311"/>
                </a:cubicBezTo>
                <a:cubicBezTo>
                  <a:pt x="121" y="355"/>
                  <a:pt x="192" y="360"/>
                  <a:pt x="268" y="315"/>
                </a:cubicBezTo>
                <a:cubicBezTo>
                  <a:pt x="299" y="346"/>
                  <a:pt x="299" y="346"/>
                  <a:pt x="299" y="346"/>
                </a:cubicBezTo>
                <a:cubicBezTo>
                  <a:pt x="342" y="304"/>
                  <a:pt x="342" y="304"/>
                  <a:pt x="342" y="304"/>
                </a:cubicBezTo>
                <a:cubicBezTo>
                  <a:pt x="311" y="272"/>
                  <a:pt x="311" y="272"/>
                  <a:pt x="311" y="272"/>
                </a:cubicBezTo>
                <a:cubicBezTo>
                  <a:pt x="402" y="135"/>
                  <a:pt x="280" y="0"/>
                  <a:pt x="171" y="4"/>
                </a:cubicBezTo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0423" name="文本框 149511"/>
          <p:cNvSpPr txBox="1"/>
          <p:nvPr/>
        </p:nvSpPr>
        <p:spPr>
          <a:xfrm>
            <a:off x="612458" y="3651250"/>
            <a:ext cx="103251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0"/>
              </a:spcBef>
              <a:buFont typeface="Arial" panose="020B0604020202020204" pitchFamily="34" charset="0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            </a:t>
            </a:r>
            <a:r>
              <a:rPr lang="zh-CN" altLang="en-US" sz="3200" b="1" dirty="0">
                <a:solidFill>
                  <a:schemeClr val="tx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决胜全面建成小康社会取得的成就与面临的挑战</a:t>
            </a:r>
            <a:endParaRPr lang="zh-CN" altLang="en-US" sz="3200" b="1" dirty="0">
              <a:solidFill>
                <a:schemeClr val="tx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0424" name="矩形 149512"/>
          <p:cNvSpPr/>
          <p:nvPr/>
        </p:nvSpPr>
        <p:spPr>
          <a:xfrm>
            <a:off x="4541838" y="485775"/>
            <a:ext cx="3144837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第二部分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标题 129025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7969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l"/>
            <a:r>
              <a:rPr lang="en-US" altLang="zh-CN" sz="3200" dirty="0">
                <a:sym typeface="+mn-ea"/>
              </a:rPr>
              <a:t>         </a:t>
            </a:r>
            <a:endParaRPr lang="zh-CN" altLang="en-US" sz="3200" dirty="0"/>
          </a:p>
        </p:txBody>
      </p:sp>
      <p:sp>
        <p:nvSpPr>
          <p:cNvPr id="129027" name="文本占位符 129026"/>
          <p:cNvSpPr>
            <a:spLocks noGrp="1"/>
          </p:cNvSpPr>
          <p:nvPr>
            <p:ph type="body"/>
          </p:nvPr>
        </p:nvSpPr>
        <p:spPr>
          <a:xfrm>
            <a:off x="344488" y="1476375"/>
            <a:ext cx="11466512" cy="4791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/>
              <a:t>1. </a:t>
            </a:r>
            <a:r>
              <a:rPr lang="zh-CN" altLang="en-US" sz="2800" dirty="0"/>
              <a:t>全面深化改革取得重大突破，全面依法治国取得重大进展，全面从严治党取得重大成果，国家治理体系和治理能力现代化加快推进，中国共产党领导和我国社会主义制度优势进一步彰显 </a:t>
            </a:r>
            <a:endParaRPr lang="zh-CN" altLang="en-US" sz="2800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/>
              <a:t>2. </a:t>
            </a:r>
            <a:r>
              <a:rPr lang="zh-CN" altLang="en-US" sz="2800" dirty="0"/>
              <a:t>经济实力、科技实力、综合国力跃上新的大台阶，经济运行总体平稳，经济结构持续优化，预计</a:t>
            </a:r>
            <a:r>
              <a:rPr lang="en-US" altLang="zh-CN" sz="2800"/>
              <a:t>2020</a:t>
            </a:r>
            <a:r>
              <a:rPr lang="zh-CN" altLang="en-US" sz="2800" dirty="0"/>
              <a:t>年年国内生产总值突破</a:t>
            </a:r>
            <a:r>
              <a:rPr lang="en-US" altLang="zh-CN" sz="2800"/>
              <a:t>100</a:t>
            </a:r>
            <a:r>
              <a:rPr lang="zh-CN" altLang="en-US" sz="2800" dirty="0"/>
              <a:t>万亿元 </a:t>
            </a:r>
            <a:endParaRPr lang="zh-CN" altLang="en-US" sz="2800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/>
              <a:t>3. </a:t>
            </a:r>
            <a:r>
              <a:rPr lang="zh-CN" altLang="en-US" sz="2800" dirty="0"/>
              <a:t>脱贫攻坚成果举世瞩目，</a:t>
            </a:r>
            <a:r>
              <a:rPr lang="en-US" altLang="zh-CN" sz="2800"/>
              <a:t>5575</a:t>
            </a:r>
            <a:r>
              <a:rPr lang="zh-CN" altLang="en-US" sz="2800" dirty="0"/>
              <a:t>万农村贫困人口实现脱贫   </a:t>
            </a:r>
            <a:endParaRPr lang="zh-CN" altLang="en-US" sz="2800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/>
              <a:t>4. </a:t>
            </a:r>
            <a:r>
              <a:rPr lang="zh-CN" altLang="en-US" sz="2800" dirty="0"/>
              <a:t>粮食年产量连续五年稳定在</a:t>
            </a:r>
            <a:r>
              <a:rPr lang="en-US" altLang="zh-CN" sz="2800"/>
              <a:t>13000</a:t>
            </a:r>
            <a:r>
              <a:rPr lang="zh-CN" altLang="en-US" sz="2800" dirty="0"/>
              <a:t>亿斤以上                    </a:t>
            </a:r>
            <a:endParaRPr lang="zh-CN" altLang="en-US" sz="2800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/>
              <a:t>5. </a:t>
            </a:r>
            <a:r>
              <a:rPr lang="zh-CN" altLang="en-US" sz="2800" dirty="0"/>
              <a:t>污染防治力度加大，生态环境明显改善                       </a:t>
            </a:r>
            <a:endParaRPr lang="zh-CN" altLang="en-US" sz="900" dirty="0"/>
          </a:p>
        </p:txBody>
      </p:sp>
      <p:pic>
        <p:nvPicPr>
          <p:cNvPr id="2" name="图片 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25" y="4662488"/>
            <a:ext cx="3714750" cy="207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: 圆角 6"/>
          <p:cNvSpPr/>
          <p:nvPr/>
        </p:nvSpPr>
        <p:spPr>
          <a:xfrm>
            <a:off x="1230630" y="383540"/>
            <a:ext cx="9156700" cy="85471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dirty="0">
                <a:sym typeface="+mn-ea"/>
              </a:rPr>
              <a:t>         </a:t>
            </a:r>
            <a:r>
              <a:rPr lang="zh-CN" altLang="en-US" dirty="0">
                <a:sym typeface="+mn-ea"/>
              </a:rPr>
              <a:t>决胜全面建成小康社会取得决定性成就（十个方面）</a:t>
            </a:r>
            <a:endParaRPr lang="zh-CN" altLang="en-US" strike="noStrike" noProof="1" dirty="0"/>
          </a:p>
        </p:txBody>
      </p:sp>
      <p:sp>
        <p:nvSpPr>
          <p:cNvPr id="5" name="Freeform 5"/>
          <p:cNvSpPr>
            <a:spLocks noChangeAspect="1"/>
          </p:cNvSpPr>
          <p:nvPr/>
        </p:nvSpPr>
        <p:spPr bwMode="auto">
          <a:xfrm>
            <a:off x="1369060" y="549910"/>
            <a:ext cx="527685" cy="521970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p>
            <a:pPr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7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7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charRg st="83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charRg st="83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027">
                                            <p:txEl>
                                              <p:charRg st="83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charRg st="147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27">
                                            <p:txEl>
                                              <p:charRg st="147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027">
                                            <p:txEl>
                                              <p:charRg st="147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charRg st="177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027">
                                            <p:txEl>
                                              <p:charRg st="177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027">
                                            <p:txEl>
                                              <p:charRg st="177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charRg st="219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027">
                                            <p:txEl>
                                              <p:charRg st="219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027">
                                            <p:txEl>
                                              <p:charRg st="219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130049"/>
          <p:cNvSpPr>
            <a:spLocks noGrp="1"/>
          </p:cNvSpPr>
          <p:nvPr>
            <p:ph type="title"/>
          </p:nvPr>
        </p:nvSpPr>
        <p:spPr>
          <a:xfrm>
            <a:off x="4856480" y="491808"/>
            <a:ext cx="10972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l"/>
            <a:endParaRPr lang="zh-CN" altLang="en-US" sz="3200" dirty="0"/>
          </a:p>
        </p:txBody>
      </p:sp>
      <p:sp>
        <p:nvSpPr>
          <p:cNvPr id="130051" name="文本占位符 130050"/>
          <p:cNvSpPr>
            <a:spLocks noGrp="1"/>
          </p:cNvSpPr>
          <p:nvPr>
            <p:ph type="body" idx="1"/>
          </p:nvPr>
        </p:nvSpPr>
        <p:spPr>
          <a:xfrm>
            <a:off x="300038" y="1177925"/>
            <a:ext cx="10972800" cy="5089525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txBody>
          <a:bodyPr/>
          <a:p>
            <a:pPr marL="455930" marR="0" indent="-45593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r>
              <a:rPr kumimoji="0" lang="en-US" altLang="zh-CN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</a:t>
            </a: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对外开放持续扩大，共建“一带一路”成果丰硕   </a:t>
            </a:r>
            <a:endParaRPr kumimoji="0" lang="zh-CN" altLang="en-US" sz="28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5930" marR="0" indent="-45593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r>
              <a:rPr kumimoji="0" lang="en-US" altLang="zh-CN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</a:t>
            </a: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人民生活水平显著提高，高等教育进入普及化阶段，城镇新增就业超过</a:t>
            </a:r>
            <a:r>
              <a:rPr kumimoji="0" lang="zh-CN" altLang="en-US" sz="2800" b="0" i="0" u="none" strike="noStrike" kern="1200" cap="none" spc="0" normalizeH="0" baseline="0" noProof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六千万人</a:t>
            </a: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，建成</a:t>
            </a:r>
            <a:r>
              <a:rPr kumimoji="0" lang="zh-CN" altLang="en-US" sz="2800" b="0" i="0" u="none" strike="noStrike" kern="1200" cap="none" spc="0" normalizeH="0" baseline="0" noProof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世界上规模最大</a:t>
            </a: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的社会保障体系，基本医疗保险覆盖超过</a:t>
            </a:r>
            <a:r>
              <a:rPr kumimoji="0" lang="zh-CN" altLang="en-US" sz="2800" b="0" i="0" u="none" strike="noStrike" kern="1200" cap="none" spc="0" normalizeH="0" baseline="0" noProof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十三亿人</a:t>
            </a: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，基本养老保险覆盖</a:t>
            </a:r>
            <a:r>
              <a:rPr kumimoji="0" lang="zh-CN" altLang="en-US" sz="2800" b="0" i="0" u="none" strike="noStrike" kern="1200" cap="none" spc="0" normalizeH="0" baseline="0" noProof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近十亿人</a:t>
            </a: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，新冠肺炎疫情防控取得重大战略成果                    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</a:t>
            </a:r>
            <a:endParaRPr kumimoji="0" lang="en-US" altLang="zh-CN" sz="2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5930" marR="0" indent="-45593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r>
              <a:rPr kumimoji="0" lang="en-US" altLang="zh-CN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</a:t>
            </a: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文化事业和文化产业繁荣发展</a:t>
            </a:r>
            <a:endParaRPr kumimoji="0" lang="zh-CN" altLang="en-US" sz="28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5930" marR="0" indent="-45593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r>
              <a:rPr kumimoji="0" lang="en-US" altLang="zh-CN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</a:t>
            </a: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国防和军队建设水平大幅提升，军队组织形态</a:t>
            </a:r>
            <a:endParaRPr kumimoji="0" lang="zh-CN" altLang="en-US" sz="28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实现重大变革</a:t>
            </a:r>
            <a:endParaRPr kumimoji="0" lang="zh-CN" altLang="en-US" sz="28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5930" marR="0" indent="-45593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r>
              <a:rPr kumimoji="0" lang="en-US" altLang="zh-CN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</a:t>
            </a: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国家安全全面加强，社会保持和谐稳定</a:t>
            </a:r>
            <a:endParaRPr kumimoji="0" lang="zh-CN" altLang="en-US" sz="28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5930" marR="0" indent="-45593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endParaRPr kumimoji="0" lang="zh-CN" altLang="en-US" sz="32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图片 2">
            <a:hlinkClick r:id="rId1" action="ppaction://hlinkfile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34425" y="3028315"/>
            <a:ext cx="3216275" cy="2251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: 圆角 6"/>
          <p:cNvSpPr/>
          <p:nvPr/>
        </p:nvSpPr>
        <p:spPr>
          <a:xfrm>
            <a:off x="1089660" y="238760"/>
            <a:ext cx="9158400" cy="8532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dirty="0">
                <a:sym typeface="+mn-ea"/>
              </a:rPr>
              <a:t>        </a:t>
            </a:r>
            <a:r>
              <a:rPr lang="zh-CN" altLang="en-US" dirty="0">
                <a:sym typeface="+mn-ea"/>
              </a:rPr>
              <a:t>决胜全面建成小康社会取得决定性成就（十个方面）</a:t>
            </a:r>
            <a:endParaRPr lang="zh-CN" altLang="en-US" strike="noStrike" noProof="1" dirty="0"/>
          </a:p>
        </p:txBody>
      </p: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1263015" y="404495"/>
            <a:ext cx="527685" cy="521970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p>
            <a:pPr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48131" name="文本框 147461"/>
          <p:cNvSpPr txBox="1"/>
          <p:nvPr/>
        </p:nvSpPr>
        <p:spPr>
          <a:xfrm>
            <a:off x="426085" y="5754370"/>
            <a:ext cx="8030210" cy="5219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t">
            <a:spAutoFit/>
          </a:bodyPr>
          <a:p>
            <a:pPr eaLnBrk="0" fontAlgn="base" hangingPunct="0"/>
            <a:r>
              <a:rPr lang="zh-CN" altLang="en-US" dirty="0">
                <a:solidFill>
                  <a:schemeClr val="tx1"/>
                </a:solidFill>
                <a:latin typeface="+mn-ea"/>
                <a:sym typeface="+mn-ea"/>
              </a:rPr>
              <a:t>成就充分彰显了党的领导、制度优势和人民的力量</a:t>
            </a:r>
            <a:endParaRPr lang="zh-CN" altLang="en-US" strike="noStrike" noProof="1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pic>
        <p:nvPicPr>
          <p:cNvPr id="34819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735060" y="5393690"/>
            <a:ext cx="3216275" cy="1464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charRg st="28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051">
                                            <p:txEl>
                                              <p:charRg st="28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051">
                                            <p:txEl>
                                              <p:charRg st="28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charRg st="170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051">
                                            <p:txEl>
                                              <p:charRg st="170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051">
                                            <p:txEl>
                                              <p:charRg st="170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charRg st="185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051">
                                            <p:txEl>
                                              <p:charRg st="185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51">
                                            <p:txEl>
                                              <p:charRg st="185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charRg st="206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0051">
                                            <p:txEl>
                                              <p:charRg st="206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051">
                                            <p:txEl>
                                              <p:charRg st="206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charRg st="219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0051">
                                            <p:txEl>
                                              <p:charRg st="219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0051">
                                            <p:txEl>
                                              <p:charRg st="219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ldLvl="0" animBg="1"/>
      <p:bldP spid="481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9153" name="组合 7"/>
          <p:cNvGrpSpPr/>
          <p:nvPr/>
        </p:nvGrpSpPr>
        <p:grpSpPr>
          <a:xfrm>
            <a:off x="92075" y="-90487"/>
            <a:ext cx="12099925" cy="1198562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15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椭圆 2"/>
          <p:cNvSpPr/>
          <p:nvPr>
            <p:custDataLst>
              <p:tags r:id="rId3"/>
            </p:custDataLst>
          </p:nvPr>
        </p:nvSpPr>
        <p:spPr>
          <a:xfrm>
            <a:off x="393700" y="2944813"/>
            <a:ext cx="1900238" cy="1900237"/>
          </a:xfrm>
          <a:prstGeom prst="ellipse">
            <a:avLst/>
          </a:prstGeom>
          <a:solidFill>
            <a:srgbClr val="59687F"/>
          </a:solidFill>
          <a:ln w="76200" cap="flat" cmpd="sng">
            <a:solidFill>
              <a:srgbClr val="97A4B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2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国际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293938" y="1876425"/>
            <a:ext cx="8864600" cy="3787775"/>
            <a:chOff x="3256" y="4255"/>
            <a:chExt cx="13961" cy="5967"/>
          </a:xfrm>
        </p:grpSpPr>
        <p:sp>
          <p:nvSpPr>
            <p:cNvPr id="49159" name="椭圆 1"/>
            <p:cNvSpPr/>
            <p:nvPr>
              <p:custDataLst>
                <p:tags r:id="rId4"/>
              </p:custDataLst>
            </p:nvPr>
          </p:nvSpPr>
          <p:spPr>
            <a:xfrm>
              <a:off x="4745" y="4256"/>
              <a:ext cx="1700" cy="1700"/>
            </a:xfrm>
            <a:prstGeom prst="ellipse">
              <a:avLst/>
            </a:prstGeom>
            <a:solidFill>
              <a:srgbClr val="42ACA8"/>
            </a:solidFill>
            <a:ln w="571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320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机遇</a:t>
              </a:r>
              <a:endParaRPr lang="zh-CN" altLang="en-US" sz="32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9160" name="矩形 9"/>
            <p:cNvSpPr/>
            <p:nvPr>
              <p:custDataLst>
                <p:tags r:id="rId5"/>
              </p:custDataLst>
            </p:nvPr>
          </p:nvSpPr>
          <p:spPr>
            <a:xfrm>
              <a:off x="6823" y="4255"/>
              <a:ext cx="10238" cy="222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当今世界正经历百年未有之大变局，新一轮科技革命和产业变革深入发展，国际力量对比深刻调整，和平与发展仍然是时代主题，人类命运共同体理念深入人心。</a:t>
              </a:r>
              <a:endPara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161" name="椭圆 13"/>
            <p:cNvSpPr/>
            <p:nvPr>
              <p:custDataLst>
                <p:tags r:id="rId6"/>
              </p:custDataLst>
            </p:nvPr>
          </p:nvSpPr>
          <p:spPr>
            <a:xfrm>
              <a:off x="4745" y="8081"/>
              <a:ext cx="1700" cy="1700"/>
            </a:xfrm>
            <a:prstGeom prst="ellipse">
              <a:avLst/>
            </a:prstGeom>
            <a:solidFill>
              <a:srgbClr val="FAB301"/>
            </a:solidFill>
            <a:ln w="571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320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挑战</a:t>
              </a:r>
              <a:endParaRPr lang="zh-CN" altLang="en-US" sz="32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49162" name="肘形连接符 17"/>
            <p:cNvCxnSpPr>
              <a:stCxn id="12" idx="6"/>
              <a:endCxn id="49159" idx="2"/>
            </p:cNvCxnSpPr>
            <p:nvPr>
              <p:custDataLst>
                <p:tags r:id="rId7"/>
              </p:custDataLst>
            </p:nvPr>
          </p:nvCxnSpPr>
          <p:spPr>
            <a:xfrm flipV="1">
              <a:off x="3256" y="5106"/>
              <a:ext cx="1489" cy="2330"/>
            </a:xfrm>
            <a:prstGeom prst="bentConnector3">
              <a:avLst>
                <a:gd name="adj1" fmla="val 50065"/>
              </a:avLst>
            </a:prstGeom>
            <a:ln w="28575" cap="flat" cmpd="sng">
              <a:solidFill>
                <a:srgbClr val="A6A6A6"/>
              </a:solidFill>
              <a:prstDash val="sysDot"/>
              <a:miter/>
              <a:headEnd type="none" w="med" len="med"/>
              <a:tailEnd type="triangle" w="med" len="med"/>
            </a:ln>
          </p:spPr>
        </p:cxnSp>
        <p:cxnSp>
          <p:nvCxnSpPr>
            <p:cNvPr id="49163" name="肘形连接符 19"/>
            <p:cNvCxnSpPr>
              <a:stCxn id="12" idx="6"/>
              <a:endCxn id="49161" idx="2"/>
            </p:cNvCxnSpPr>
            <p:nvPr>
              <p:custDataLst>
                <p:tags r:id="rId8"/>
              </p:custDataLst>
            </p:nvPr>
          </p:nvCxnSpPr>
          <p:spPr>
            <a:xfrm>
              <a:off x="3256" y="7435"/>
              <a:ext cx="1489" cy="1496"/>
            </a:xfrm>
            <a:prstGeom prst="bentConnector3">
              <a:avLst>
                <a:gd name="adj1" fmla="val 50065"/>
              </a:avLst>
            </a:prstGeom>
            <a:ln w="28575" cap="flat" cmpd="sng">
              <a:solidFill>
                <a:srgbClr val="A6A6A6"/>
              </a:solidFill>
              <a:prstDash val="sysDot"/>
              <a:miter/>
              <a:headEnd type="none" w="med" len="med"/>
              <a:tailEnd type="triangle" w="med" len="med"/>
            </a:ln>
          </p:spPr>
        </p:cxnSp>
        <p:sp>
          <p:nvSpPr>
            <p:cNvPr id="49164" name="矩形 39"/>
            <p:cNvSpPr/>
            <p:nvPr>
              <p:custDataLst>
                <p:tags r:id="rId9"/>
              </p:custDataLst>
            </p:nvPr>
          </p:nvSpPr>
          <p:spPr>
            <a:xfrm>
              <a:off x="6667" y="7640"/>
              <a:ext cx="10550" cy="258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同时国际环境日趋复杂，不稳定性不确定性明显增加。</a:t>
              </a:r>
              <a:endPara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165" name="矩形 17"/>
          <p:cNvSpPr/>
          <p:nvPr/>
        </p:nvSpPr>
        <p:spPr>
          <a:xfrm>
            <a:off x="2163763" y="279400"/>
            <a:ext cx="5319712" cy="682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新发展阶段的新机遇新挑战 </a:t>
            </a:r>
            <a:endParaRPr lang="zh-CN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0177" name="组合 7"/>
          <p:cNvGrpSpPr/>
          <p:nvPr/>
        </p:nvGrpSpPr>
        <p:grpSpPr>
          <a:xfrm>
            <a:off x="92075" y="-117475"/>
            <a:ext cx="12099925" cy="1196975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180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椭圆 2"/>
          <p:cNvSpPr/>
          <p:nvPr>
            <p:custDataLst>
              <p:tags r:id="rId3"/>
            </p:custDataLst>
          </p:nvPr>
        </p:nvSpPr>
        <p:spPr>
          <a:xfrm>
            <a:off x="263525" y="3011488"/>
            <a:ext cx="1900238" cy="1900237"/>
          </a:xfrm>
          <a:prstGeom prst="ellipse">
            <a:avLst/>
          </a:prstGeom>
          <a:solidFill>
            <a:srgbClr val="59687F"/>
          </a:solidFill>
          <a:ln w="76200" cap="flat" cmpd="sng">
            <a:solidFill>
              <a:srgbClr val="97A4B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2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国内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63763" y="1476375"/>
            <a:ext cx="9505950" cy="4832350"/>
            <a:chOff x="3789" y="4255"/>
            <a:chExt cx="14362" cy="5967"/>
          </a:xfrm>
        </p:grpSpPr>
        <p:sp>
          <p:nvSpPr>
            <p:cNvPr id="50183" name="椭圆 1"/>
            <p:cNvSpPr/>
            <p:nvPr>
              <p:custDataLst>
                <p:tags r:id="rId4"/>
              </p:custDataLst>
            </p:nvPr>
          </p:nvSpPr>
          <p:spPr>
            <a:xfrm>
              <a:off x="4745" y="4256"/>
              <a:ext cx="1700" cy="1700"/>
            </a:xfrm>
            <a:prstGeom prst="ellipse">
              <a:avLst/>
            </a:prstGeom>
            <a:solidFill>
              <a:srgbClr val="42ACA8"/>
            </a:solidFill>
            <a:ln w="571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320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机遇</a:t>
              </a:r>
              <a:endParaRPr lang="zh-CN" altLang="en-US" sz="32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50184" name="矩形 9"/>
            <p:cNvSpPr/>
            <p:nvPr>
              <p:custDataLst>
                <p:tags r:id="rId5"/>
              </p:custDataLst>
            </p:nvPr>
          </p:nvSpPr>
          <p:spPr>
            <a:xfrm>
              <a:off x="6667" y="4255"/>
              <a:ext cx="10888" cy="222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我国已转向高质量发展阶段，制度优势显著，治理效能提升，经济长期向好，物质基础雄厚，人力资源丰富，市场空间广阔，发展韧性强劲，社会大局稳定，继续发展具有多方面优势和条件。</a:t>
              </a:r>
              <a:endPara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185" name="椭圆 13"/>
            <p:cNvSpPr/>
            <p:nvPr>
              <p:custDataLst>
                <p:tags r:id="rId6"/>
              </p:custDataLst>
            </p:nvPr>
          </p:nvSpPr>
          <p:spPr>
            <a:xfrm>
              <a:off x="4745" y="8081"/>
              <a:ext cx="1700" cy="1700"/>
            </a:xfrm>
            <a:prstGeom prst="ellipse">
              <a:avLst/>
            </a:prstGeom>
            <a:solidFill>
              <a:srgbClr val="FAB301"/>
            </a:solidFill>
            <a:ln w="571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320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挑战</a:t>
              </a:r>
              <a:endParaRPr lang="zh-CN" altLang="en-US" sz="32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50186" name="肘形连接符 17"/>
            <p:cNvCxnSpPr>
              <a:stCxn id="12" idx="6"/>
              <a:endCxn id="50183" idx="2"/>
            </p:cNvCxnSpPr>
            <p:nvPr>
              <p:custDataLst>
                <p:tags r:id="rId7"/>
              </p:custDataLst>
            </p:nvPr>
          </p:nvCxnSpPr>
          <p:spPr>
            <a:xfrm flipV="1">
              <a:off x="3789" y="5106"/>
              <a:ext cx="956" cy="2218"/>
            </a:xfrm>
            <a:prstGeom prst="bentConnector3">
              <a:avLst>
                <a:gd name="adj1" fmla="val 50000"/>
              </a:avLst>
            </a:prstGeom>
            <a:ln w="28575" cap="flat" cmpd="sng">
              <a:solidFill>
                <a:srgbClr val="A6A6A6"/>
              </a:solidFill>
              <a:prstDash val="sysDot"/>
              <a:miter/>
              <a:headEnd type="none" w="med" len="med"/>
              <a:tailEnd type="triangle" w="med" len="med"/>
            </a:ln>
          </p:spPr>
        </p:cxnSp>
        <p:cxnSp>
          <p:nvCxnSpPr>
            <p:cNvPr id="50187" name="肘形连接符 19"/>
            <p:cNvCxnSpPr>
              <a:stCxn id="12" idx="6"/>
              <a:endCxn id="50185" idx="2"/>
            </p:cNvCxnSpPr>
            <p:nvPr>
              <p:custDataLst>
                <p:tags r:id="rId8"/>
              </p:custDataLst>
            </p:nvPr>
          </p:nvCxnSpPr>
          <p:spPr>
            <a:xfrm>
              <a:off x="3789" y="7324"/>
              <a:ext cx="956" cy="1608"/>
            </a:xfrm>
            <a:prstGeom prst="bentConnector3">
              <a:avLst>
                <a:gd name="adj1" fmla="val 50000"/>
              </a:avLst>
            </a:prstGeom>
            <a:ln w="28575" cap="flat" cmpd="sng">
              <a:solidFill>
                <a:srgbClr val="A6A6A6"/>
              </a:solidFill>
              <a:prstDash val="sysDot"/>
              <a:miter/>
              <a:headEnd type="none" w="med" len="med"/>
              <a:tailEnd type="triangle" w="med" len="med"/>
            </a:ln>
          </p:spPr>
        </p:cxnSp>
        <p:sp>
          <p:nvSpPr>
            <p:cNvPr id="50188" name="矩形 39"/>
            <p:cNvSpPr/>
            <p:nvPr>
              <p:custDataLst>
                <p:tags r:id="rId9"/>
              </p:custDataLst>
            </p:nvPr>
          </p:nvSpPr>
          <p:spPr>
            <a:xfrm>
              <a:off x="6667" y="7640"/>
              <a:ext cx="11484" cy="258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时我国发展不平衡不充分问题仍然突出，重点领域关键环节改革任务仍然艰巨，创新能力不适应高质量发展要求，农业基础还不稳固，城乡区域发展和收入分配差距较大，生态环保任重道远，民生保障存在短板，社会治理还有弱项。</a:t>
              </a:r>
              <a:endPara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189" name="矩形 17"/>
          <p:cNvSpPr/>
          <p:nvPr/>
        </p:nvSpPr>
        <p:spPr>
          <a:xfrm>
            <a:off x="2163763" y="279400"/>
            <a:ext cx="5319712" cy="682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新发展阶段的新机遇新挑战 </a:t>
            </a:r>
            <a:endParaRPr lang="zh-CN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01" name="组合 7"/>
          <p:cNvGrpSpPr/>
          <p:nvPr/>
        </p:nvGrpSpPr>
        <p:grpSpPr>
          <a:xfrm>
            <a:off x="92075" y="-90487"/>
            <a:ext cx="12099925" cy="1198562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04" name="文本框 29"/>
            <p:cNvSpPr txBox="1"/>
            <p:nvPr/>
          </p:nvSpPr>
          <p:spPr>
            <a:xfrm>
              <a:off x="1619396" y="413567"/>
              <a:ext cx="3867004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党的十九届五中全会</a:t>
              </a:r>
              <a:endPara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51205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1058863" y="2638425"/>
            <a:ext cx="10414000" cy="3416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457200" algn="just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全党要统筹中华民族伟大复兴战略全局和世界百年未有之大变局，深刻认识我国社会主要矛盾变化带来的新特征新要求，深刻认识错综复杂的国际环境带来的新矛盾新挑战，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增强机遇意识和风险意识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，立足社会主义初级阶段基本国情，保持战略定力，办好自己的事，认识和把握发展规律，发扬斗争精神，树立底线思维，准确识变、科学应变、主动求变，善于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在危机中育先机、于变局中开新局，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抓住机遇，应对挑战，趋利避害，奋勇前进。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76725" y="1584325"/>
            <a:ext cx="3640138" cy="914400"/>
            <a:chOff x="4412714" y="1773436"/>
            <a:chExt cx="4498959" cy="914400"/>
          </a:xfrm>
        </p:grpSpPr>
        <p:sp>
          <p:nvSpPr>
            <p:cNvPr id="10" name="矩形: 圆角 6"/>
            <p:cNvSpPr/>
            <p:nvPr/>
          </p:nvSpPr>
          <p:spPr>
            <a:xfrm>
              <a:off x="4412714" y="1773436"/>
              <a:ext cx="4498959" cy="91440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 dirty="0"/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4622278" y="1961396"/>
              <a:ext cx="634972" cy="538480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343300" y="1908056"/>
              <a:ext cx="3442166" cy="64516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fontAlgn="base"/>
              <a:r>
                <a:rPr lang="zh-CN" altLang="en-US" sz="3600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提出新要求</a:t>
              </a:r>
              <a:endParaRPr lang="zh-CN" altLang="en-US" sz="3600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 bwMode="auto">
          <a:xfrm>
            <a:off x="0" y="-7937"/>
            <a:ext cx="12192000" cy="21415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418" name="矩形 8"/>
          <p:cNvSpPr/>
          <p:nvPr/>
        </p:nvSpPr>
        <p:spPr>
          <a:xfrm>
            <a:off x="0" y="-7937"/>
            <a:ext cx="12192000" cy="1968500"/>
          </a:xfrm>
          <a:prstGeom prst="rect">
            <a:avLst/>
          </a:prstGeom>
          <a:solidFill>
            <a:srgbClr val="C12D0F"/>
          </a:solidFill>
          <a:ln w="9525">
            <a:noFill/>
          </a:ln>
        </p:spPr>
        <p:txBody>
          <a:bodyPr lIns="121920" tIns="60960" rIns="121920" bIns="60960" anchor="t"/>
          <a:p>
            <a:pPr>
              <a:spcBef>
                <a:spcPct val="0"/>
              </a:spcBef>
              <a:buFont typeface="Arial" panose="020B0604020202020204" pitchFamily="34" charset="0"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0419" name="图片 9"/>
          <p:cNvPicPr>
            <a:picLocks noChangeAspect="1"/>
          </p:cNvPicPr>
          <p:nvPr/>
        </p:nvPicPr>
        <p:blipFill>
          <a:blip r:embed="rId1"/>
          <a:srcRect t="-2"/>
          <a:stretch>
            <a:fillRect/>
          </a:stretch>
        </p:blipFill>
        <p:spPr>
          <a:xfrm>
            <a:off x="0" y="-7937"/>
            <a:ext cx="4764088" cy="196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图文框 10"/>
          <p:cNvSpPr/>
          <p:nvPr/>
        </p:nvSpPr>
        <p:spPr bwMode="auto">
          <a:xfrm>
            <a:off x="0" y="-7937"/>
            <a:ext cx="12192000" cy="6858000"/>
          </a:xfrm>
          <a:prstGeom prst="frame">
            <a:avLst>
              <a:gd name="adj1" fmla="val 167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421" name="矩形 11"/>
          <p:cNvSpPr/>
          <p:nvPr/>
        </p:nvSpPr>
        <p:spPr>
          <a:xfrm>
            <a:off x="612775" y="3530600"/>
            <a:ext cx="10771188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0"/>
              </a:spcBef>
            </a:pPr>
            <a:endParaRPr lang="zh-CN" altLang="en-US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0422" name="Freeform 5"/>
          <p:cNvSpPr/>
          <p:nvPr/>
        </p:nvSpPr>
        <p:spPr>
          <a:xfrm>
            <a:off x="5402263" y="2232025"/>
            <a:ext cx="1192212" cy="10810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02" h="360">
                <a:moveTo>
                  <a:pt x="171" y="4"/>
                </a:moveTo>
                <a:cubicBezTo>
                  <a:pt x="260" y="37"/>
                  <a:pt x="313" y="143"/>
                  <a:pt x="268" y="229"/>
                </a:cubicBezTo>
                <a:cubicBezTo>
                  <a:pt x="155" y="116"/>
                  <a:pt x="155" y="116"/>
                  <a:pt x="155" y="116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71" y="46"/>
                  <a:pt x="171" y="46"/>
                  <a:pt x="171" y="46"/>
                </a:cubicBezTo>
                <a:cubicBezTo>
                  <a:pt x="157" y="61"/>
                  <a:pt x="133" y="64"/>
                  <a:pt x="117" y="58"/>
                </a:cubicBezTo>
                <a:cubicBezTo>
                  <a:pt x="32" y="143"/>
                  <a:pt x="32" y="143"/>
                  <a:pt x="32" y="143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225" y="272"/>
                  <a:pt x="225" y="272"/>
                  <a:pt x="225" y="272"/>
                </a:cubicBezTo>
                <a:cubicBezTo>
                  <a:pt x="170" y="302"/>
                  <a:pt x="94" y="292"/>
                  <a:pt x="38" y="234"/>
                </a:cubicBezTo>
                <a:cubicBezTo>
                  <a:pt x="10" y="261"/>
                  <a:pt x="10" y="261"/>
                  <a:pt x="10" y="261"/>
                </a:cubicBezTo>
                <a:cubicBezTo>
                  <a:pt x="19" y="272"/>
                  <a:pt x="25" y="283"/>
                  <a:pt x="34" y="291"/>
                </a:cubicBezTo>
                <a:cubicBezTo>
                  <a:pt x="33" y="292"/>
                  <a:pt x="31" y="294"/>
                  <a:pt x="31" y="294"/>
                </a:cubicBezTo>
                <a:cubicBezTo>
                  <a:pt x="29" y="294"/>
                  <a:pt x="28" y="293"/>
                  <a:pt x="26" y="293"/>
                </a:cubicBezTo>
                <a:cubicBezTo>
                  <a:pt x="12" y="293"/>
                  <a:pt x="0" y="306"/>
                  <a:pt x="0" y="320"/>
                </a:cubicBezTo>
                <a:cubicBezTo>
                  <a:pt x="0" y="335"/>
                  <a:pt x="12" y="347"/>
                  <a:pt x="26" y="347"/>
                </a:cubicBezTo>
                <a:cubicBezTo>
                  <a:pt x="41" y="347"/>
                  <a:pt x="53" y="335"/>
                  <a:pt x="53" y="320"/>
                </a:cubicBezTo>
                <a:cubicBezTo>
                  <a:pt x="53" y="318"/>
                  <a:pt x="53" y="317"/>
                  <a:pt x="52" y="315"/>
                </a:cubicBezTo>
                <a:cubicBezTo>
                  <a:pt x="57" y="311"/>
                  <a:pt x="57" y="311"/>
                  <a:pt x="57" y="311"/>
                </a:cubicBezTo>
                <a:cubicBezTo>
                  <a:pt x="121" y="355"/>
                  <a:pt x="192" y="360"/>
                  <a:pt x="268" y="315"/>
                </a:cubicBezTo>
                <a:cubicBezTo>
                  <a:pt x="299" y="346"/>
                  <a:pt x="299" y="346"/>
                  <a:pt x="299" y="346"/>
                </a:cubicBezTo>
                <a:cubicBezTo>
                  <a:pt x="342" y="304"/>
                  <a:pt x="342" y="304"/>
                  <a:pt x="342" y="304"/>
                </a:cubicBezTo>
                <a:cubicBezTo>
                  <a:pt x="311" y="272"/>
                  <a:pt x="311" y="272"/>
                  <a:pt x="311" y="272"/>
                </a:cubicBezTo>
                <a:cubicBezTo>
                  <a:pt x="402" y="135"/>
                  <a:pt x="280" y="0"/>
                  <a:pt x="171" y="4"/>
                </a:cubicBezTo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0423" name="文本框 149511"/>
          <p:cNvSpPr txBox="1"/>
          <p:nvPr/>
        </p:nvSpPr>
        <p:spPr>
          <a:xfrm>
            <a:off x="696913" y="3673475"/>
            <a:ext cx="10325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         </a:t>
            </a:r>
            <a:r>
              <a:rPr lang="en-US" altLang="zh-CN" sz="3200" b="1">
                <a:latin typeface="Arial" panose="020B060402020202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2035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年远景目标和“十四五”主要目标、重点任务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0424" name="矩形 149512"/>
          <p:cNvSpPr/>
          <p:nvPr/>
        </p:nvSpPr>
        <p:spPr>
          <a:xfrm>
            <a:off x="4541838" y="485775"/>
            <a:ext cx="3144837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第三部分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2465" name="组合 7"/>
          <p:cNvGrpSpPr/>
          <p:nvPr/>
        </p:nvGrpSpPr>
        <p:grpSpPr>
          <a:xfrm>
            <a:off x="92075" y="-90487"/>
            <a:ext cx="12099925" cy="1198562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68" name="文本框 29"/>
            <p:cNvSpPr txBox="1"/>
            <p:nvPr/>
          </p:nvSpPr>
          <p:spPr>
            <a:xfrm>
              <a:off x="1619263" y="413272"/>
              <a:ext cx="4896485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二〇三五年远景目标</a:t>
              </a:r>
              <a:endPara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62469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657225" y="2371725"/>
            <a:ext cx="10879138" cy="440055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我国经济实力、科技实力、综合国力将大幅跃升，经济总量和城乡居民人均收入将再迈上新的大台阶，关键核心技术实现重大突破，</a:t>
            </a:r>
            <a:r>
              <a:rPr lang="zh-CN" altLang="en-US" sz="2000" strike="noStrike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进入创新型国家前列。</a:t>
            </a:r>
            <a:endParaRPr lang="zh-CN" altLang="en-US" sz="20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00050" indent="-400050" algn="just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基本实现新型工业化、信息化、城镇化、农业现代化，</a:t>
            </a:r>
            <a:r>
              <a:rPr lang="zh-CN" altLang="en-US" sz="2000" strike="noStrike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建成现代化经济体系。</a:t>
            </a:r>
            <a:endParaRPr lang="zh-CN" altLang="en-US" sz="20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00050" indent="-400050" algn="just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sz="20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基本实现国家治理体系和治理能力现代化，人民平等参与、平等发展权利得到充分保障，</a:t>
            </a:r>
            <a:r>
              <a:rPr lang="zh-CN" altLang="en-US" sz="2000" strike="noStrike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基本建成法治国家、法治政府、法治社会。</a:t>
            </a:r>
            <a:endParaRPr lang="zh-CN" altLang="en-US" sz="2000" strike="noStrike" noProof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00050" indent="-400050" algn="just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strike="noStrike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sz="2000" strike="noStrike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建成文化强国、教育强国、人才强国、体育强国、健康中国</a:t>
            </a:r>
            <a:r>
              <a:rPr lang="zh-CN" altLang="en-US" sz="20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，国民素质和社会文明程度达到新高度，</a:t>
            </a:r>
            <a:r>
              <a:rPr lang="zh-CN" altLang="en-US" sz="2000" strike="noStrike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国家文化软实力显著增强。</a:t>
            </a:r>
            <a:endParaRPr lang="zh-CN" altLang="en-US" sz="20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150000"/>
              </a:lnSpc>
              <a:buFont typeface="+mj-ea"/>
            </a:pPr>
            <a:endParaRPr lang="zh-CN" altLang="en-US" sz="2000" strike="noStrike" noProof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874838" y="1231900"/>
            <a:ext cx="8442325" cy="914400"/>
            <a:chOff x="2971801" y="1746766"/>
            <a:chExt cx="8442325" cy="914400"/>
          </a:xfrm>
        </p:grpSpPr>
        <p:sp>
          <p:nvSpPr>
            <p:cNvPr id="13" name="矩形: 圆角 6"/>
            <p:cNvSpPr/>
            <p:nvPr/>
          </p:nvSpPr>
          <p:spPr>
            <a:xfrm>
              <a:off x="2971801" y="1746766"/>
              <a:ext cx="8442325" cy="91440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 dirty="0"/>
            </a:p>
          </p:txBody>
        </p:sp>
        <p:sp>
          <p:nvSpPr>
            <p:cNvPr id="14" name="Freeform 5"/>
            <p:cNvSpPr>
              <a:spLocks noChangeAspect="1"/>
            </p:cNvSpPr>
            <p:nvPr/>
          </p:nvSpPr>
          <p:spPr bwMode="auto">
            <a:xfrm>
              <a:off x="3236863" y="1954588"/>
              <a:ext cx="538191" cy="538189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949228" y="1913898"/>
              <a:ext cx="7294880" cy="64516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fontAlgn="base"/>
              <a:r>
                <a:rPr lang="zh-CN" altLang="en-US" sz="3600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到二〇三五年要实现</a:t>
              </a:r>
              <a:r>
                <a:rPr lang="en-US" altLang="zh-CN" sz="3600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</a:t>
              </a:r>
              <a:r>
                <a:rPr lang="zh-CN" altLang="en-US" sz="3600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个方面的目标</a:t>
              </a:r>
              <a:endParaRPr lang="zh-CN" altLang="en-US" sz="3600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69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charRg st="69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charRg st="69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04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charRg st="104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charRg st="104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63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charRg st="163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charRg st="163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文本占位符 68610"/>
          <p:cNvSpPr>
            <a:spLocks noGrp="1"/>
          </p:cNvSpPr>
          <p:nvPr>
            <p:ph type="body"/>
          </p:nvPr>
        </p:nvSpPr>
        <p:spPr>
          <a:xfrm>
            <a:off x="-403225" y="5716588"/>
            <a:ext cx="12280900" cy="6175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lnSpc>
                <a:spcPct val="80000"/>
              </a:lnSpc>
              <a:buNone/>
            </a:pPr>
            <a:r>
              <a:rPr lang="zh-CN" altLang="en-US" sz="2800" b="1" dirty="0">
                <a:latin typeface="微软雅黑" panose="020B0503020204020204" pitchFamily="34" charset="-122"/>
              </a:rPr>
              <a:t>       中国共产党第十九届中央委员会第五次全体会议</a:t>
            </a:r>
            <a:r>
              <a:rPr lang="en-US" altLang="zh-CN" sz="2800" b="1">
                <a:latin typeface="微软雅黑" panose="020B0503020204020204" pitchFamily="34" charset="-122"/>
              </a:rPr>
              <a:t>10.26-29</a:t>
            </a:r>
            <a:r>
              <a:rPr lang="zh-CN" altLang="en-US" sz="2800" b="1" dirty="0">
                <a:latin typeface="微软雅黑" panose="020B0503020204020204" pitchFamily="34" charset="-122"/>
              </a:rPr>
              <a:t>日在北京召开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pic>
        <p:nvPicPr>
          <p:cNvPr id="17410" name="图片 68612" descr="rmrb2020103001p11_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5450" y="600075"/>
            <a:ext cx="8037513" cy="4764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4513" name="组合 7"/>
          <p:cNvGrpSpPr/>
          <p:nvPr/>
        </p:nvGrpSpPr>
        <p:grpSpPr>
          <a:xfrm>
            <a:off x="92075" y="-90487"/>
            <a:ext cx="12099925" cy="1198562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16" name="文本框 29"/>
            <p:cNvSpPr txBox="1"/>
            <p:nvPr/>
          </p:nvSpPr>
          <p:spPr>
            <a:xfrm>
              <a:off x="1619396" y="413567"/>
              <a:ext cx="3867004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二〇三五年远景目标</a:t>
              </a:r>
              <a:endPara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64517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657225" y="2371725"/>
            <a:ext cx="10879138" cy="39385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广泛形成绿色生产生活方式，碳排放达峰后稳中有降，生态环境根本好转，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美丽中国建设目标基本实现。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形成对外开放新格局，参与国际经济合作和竞争新优势明显增强。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人均国内生产总值达到中等发达国家水平，中等收入群体显著扩大，基本公共服务实现均等化，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城乡区域发展差距和居民生活水平差距显著缩小。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平安中国建设达到更高水平，基本实现国防和军队现代化。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人民生活更加美好，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人的全面发展、全体人民共同富裕取得更为明显的实质性进展。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874838" y="1231900"/>
            <a:ext cx="8442325" cy="914400"/>
            <a:chOff x="2971801" y="1746766"/>
            <a:chExt cx="8442325" cy="914400"/>
          </a:xfrm>
        </p:grpSpPr>
        <p:sp>
          <p:nvSpPr>
            <p:cNvPr id="13" name="矩形: 圆角 6"/>
            <p:cNvSpPr/>
            <p:nvPr/>
          </p:nvSpPr>
          <p:spPr>
            <a:xfrm>
              <a:off x="2971801" y="1746766"/>
              <a:ext cx="8442325" cy="91440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 dirty="0"/>
            </a:p>
          </p:txBody>
        </p:sp>
        <p:sp>
          <p:nvSpPr>
            <p:cNvPr id="14" name="Freeform 5"/>
            <p:cNvSpPr>
              <a:spLocks noChangeAspect="1"/>
            </p:cNvSpPr>
            <p:nvPr/>
          </p:nvSpPr>
          <p:spPr bwMode="auto">
            <a:xfrm>
              <a:off x="3236863" y="1954588"/>
              <a:ext cx="538191" cy="538189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949228" y="1913898"/>
              <a:ext cx="7294880" cy="64516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fontAlgn="base"/>
              <a:r>
                <a:rPr lang="zh-CN" altLang="en-US" sz="3600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到二〇三五年要实现</a:t>
              </a:r>
              <a:r>
                <a:rPr lang="en-US" altLang="zh-CN" sz="3600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</a:t>
              </a:r>
              <a:r>
                <a:rPr lang="zh-CN" altLang="en-US" sz="3600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个方面的目标</a:t>
              </a:r>
              <a:endParaRPr lang="zh-CN" altLang="en-US" sz="3600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131" name="文本框 147461"/>
          <p:cNvSpPr txBox="1"/>
          <p:nvPr/>
        </p:nvSpPr>
        <p:spPr>
          <a:xfrm>
            <a:off x="1695450" y="6403975"/>
            <a:ext cx="8134350" cy="3683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t">
            <a:spAutoFit/>
          </a:bodyPr>
          <a:p>
            <a:pPr eaLnBrk="0" fontAlgn="base" hangingPunct="0"/>
            <a:r>
              <a:rPr lang="zh-CN" altLang="en-US" sz="1800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多次使用“基本”两个字，表明与第二个百年奋斗目标在实现程度上的差异</a:t>
            </a:r>
            <a:endParaRPr lang="zh-CN" altLang="en-US" sz="1800" strike="noStrike" noProof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7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charRg st="47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charRg st="47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77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charRg st="77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charRg st="77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42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charRg st="142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charRg st="142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69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charRg st="169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charRg st="169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8131" grpId="0" bldLvl="0" animBg="1"/>
      <p:bldP spid="4813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文本占位符 150530"/>
          <p:cNvSpPr>
            <a:spLocks noGrp="1"/>
          </p:cNvSpPr>
          <p:nvPr>
            <p:ph type="body" idx="4294967295"/>
          </p:nvPr>
        </p:nvSpPr>
        <p:spPr>
          <a:xfrm>
            <a:off x="344488" y="860425"/>
            <a:ext cx="11483975" cy="6208713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txBody>
          <a:bodyPr anchor="t"/>
          <a:p>
            <a:pPr marL="455930" marR="0" indent="-45593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+mn-cs"/>
              </a:rPr>
              <a:t>     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楷体" panose="02010609060101010101" pitchFamily="49" charset="-122"/>
              <a:cs typeface="+mn-cs"/>
            </a:endParaRPr>
          </a:p>
          <a:p>
            <a:pPr marL="455930" marR="0" indent="-45593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+mn-cs"/>
              </a:rPr>
              <a:t>            高举中国特色社会主义伟大旗帜，深入贯彻党的十九大和十九届二中、三中、四中、五中全会精神，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  <a:cs typeface="+mn-cs"/>
              </a:rPr>
              <a:t>坚持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+mn-cs"/>
              </a:rPr>
              <a:t>以马克思列宁主义、毛泽东思想、邓小平理论、“三个代表”重要思想、科学发展观、习近平新时代中国特色社会主义思想为指导，全面贯彻党的基本理论、基本路线、基本方略，统筹推进经济建设、政治建设、文化建设、社会建设、生态文明建设的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  <a:cs typeface="+mn-cs"/>
              </a:rPr>
              <a:t>总体布局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+mn-cs"/>
              </a:rPr>
              <a:t>，协调推进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楷体" panose="02010609060101010101" pitchFamily="49" charset="-122"/>
                <a:cs typeface="+mn-cs"/>
              </a:rPr>
              <a:t>全面建设社会主义现代化国家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+mn-cs"/>
              </a:rPr>
              <a:t>、全面深化改革、全面依法治国、全面从严治党的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  <a:cs typeface="+mn-cs"/>
              </a:rPr>
              <a:t>战略布局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+mn-cs"/>
              </a:rPr>
              <a:t>，坚定不移贯彻创新、协调、绿色、开放、共享的新发展理念，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  <a:cs typeface="+mn-cs"/>
              </a:rPr>
              <a:t>坚持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+mn-cs"/>
              </a:rPr>
              <a:t>稳中求进工作总基调，以推动高质量发展为主题，以深化供给侧结构性改革为主线，以改革创新为根本动力，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  <a:cs typeface="+mn-cs"/>
              </a:rPr>
              <a:t>以满足人民日益增长的美好生活需要为根本目的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+mn-cs"/>
              </a:rPr>
              <a:t>，统筹发展和安全，加快建设现代化经济体系，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楷体" panose="02010609060101010101" pitchFamily="49" charset="-122"/>
                <a:cs typeface="+mn-cs"/>
              </a:rPr>
              <a:t>加快构建以国内大循环为主体、国内国际双循环相互促进的新发展格局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+mn-cs"/>
              </a:rPr>
              <a:t>，推进国家治理体系和治理能力现代化，实现经济行稳致远、社会安定和谐，为全面建设社会主义现代化国家开好局、起好步。</a:t>
            </a:r>
            <a:endParaRPr kumimoji="0" lang="en-US" altLang="zh-CN" sz="2800" b="1" i="0" u="none" strike="noStrike" kern="1200" cap="none" spc="0" normalizeH="0" baseline="0" noProof="1">
              <a:solidFill>
                <a:schemeClr val="tx1"/>
              </a:solidFill>
              <a:latin typeface="+mn-lt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66562" name="组合 7"/>
          <p:cNvGrpSpPr/>
          <p:nvPr/>
        </p:nvGrpSpPr>
        <p:grpSpPr>
          <a:xfrm>
            <a:off x="92075" y="-90487"/>
            <a:ext cx="12099925" cy="1198562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65" name="文本框 29"/>
            <p:cNvSpPr txBox="1"/>
            <p:nvPr/>
          </p:nvSpPr>
          <p:spPr>
            <a:xfrm>
              <a:off x="1619263" y="413272"/>
              <a:ext cx="6110605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“</a:t>
              </a:r>
              <a:r>
                <a:rPr lang="zh-CN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十四五</a:t>
              </a:r>
              <a:r>
                <a: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”</a:t>
              </a:r>
              <a:r>
                <a:rPr lang="zh-CN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时期经济社会发展指导思想</a:t>
              </a:r>
              <a:endPara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6656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1555" name="文本占位符 151554"/>
          <p:cNvSpPr>
            <a:spLocks noGrp="1"/>
          </p:cNvSpPr>
          <p:nvPr>
            <p:ph type="body"/>
          </p:nvPr>
        </p:nvSpPr>
        <p:spPr>
          <a:xfrm>
            <a:off x="681038" y="1354138"/>
            <a:ext cx="10972800" cy="5054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dirty="0"/>
              <a:t>坚持党的全面领导</a:t>
            </a:r>
            <a:endParaRPr lang="zh-CN" altLang="en-US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dirty="0"/>
              <a:t>坚持以人民为中心</a:t>
            </a:r>
            <a:endParaRPr lang="zh-CN" altLang="en-US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dirty="0"/>
              <a:t>坚持新发展理念</a:t>
            </a:r>
            <a:endParaRPr lang="zh-CN" altLang="en-US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dirty="0"/>
              <a:t>坚持深化改革开放</a:t>
            </a:r>
            <a:endParaRPr lang="zh-CN" altLang="en-US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dirty="0"/>
              <a:t>坚持系统观念 </a:t>
            </a:r>
            <a:endParaRPr lang="zh-CN" altLang="en-US" sz="2800" dirty="0"/>
          </a:p>
        </p:txBody>
      </p:sp>
      <p:pic>
        <p:nvPicPr>
          <p:cNvPr id="151557" name="图片 151556" descr="高频词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1286" t="8757" b="2834"/>
          <a:stretch>
            <a:fillRect/>
          </a:stretch>
        </p:blipFill>
        <p:spPr>
          <a:xfrm>
            <a:off x="7021830" y="1193800"/>
            <a:ext cx="3768725" cy="48882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683" name="组合 7"/>
          <p:cNvGrpSpPr/>
          <p:nvPr/>
        </p:nvGrpSpPr>
        <p:grpSpPr>
          <a:xfrm>
            <a:off x="92075" y="-90487"/>
            <a:ext cx="12099925" cy="1198562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86" name="文本框 29"/>
            <p:cNvSpPr txBox="1"/>
            <p:nvPr/>
          </p:nvSpPr>
          <p:spPr>
            <a:xfrm>
              <a:off x="1451623" y="413272"/>
              <a:ext cx="7422515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“十四五”时期经济社会发展必须遵循的原则</a:t>
              </a:r>
              <a:endPara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71687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2705" name="组合 7"/>
          <p:cNvGrpSpPr/>
          <p:nvPr/>
        </p:nvGrpSpPr>
        <p:grpSpPr>
          <a:xfrm>
            <a:off x="92075" y="-90487"/>
            <a:ext cx="12099925" cy="1198562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08" name="文本框 29"/>
            <p:cNvSpPr txBox="1"/>
            <p:nvPr/>
          </p:nvSpPr>
          <p:spPr>
            <a:xfrm>
              <a:off x="1619396" y="413567"/>
              <a:ext cx="3867004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“</a:t>
              </a:r>
              <a:r>
                <a:rPr lang="zh-CN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十四五</a:t>
              </a:r>
              <a:r>
                <a: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”</a:t>
              </a:r>
              <a:r>
                <a:rPr lang="zh-CN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规划</a:t>
              </a:r>
              <a:endPara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72709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741363" y="2492375"/>
            <a:ext cx="10879138" cy="3967163"/>
          </a:xfrm>
          <a:prstGeom prst="rect">
            <a:avLst/>
          </a:prstGeom>
        </p:spPr>
        <p:txBody>
          <a:bodyPr wrap="square">
            <a:spAutoFit/>
          </a:bodyPr>
          <a:p>
            <a:pPr marL="400050" indent="-400050" algn="just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en-US" altLang="zh-CN" sz="20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经济发展取得</a:t>
            </a:r>
            <a:r>
              <a:rPr lang="zh-CN" altLang="en-US" sz="2000" strike="noStrike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新成效</a:t>
            </a:r>
            <a:r>
              <a:rPr lang="zh-CN" altLang="en-US" sz="20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在质量效益明显提升的基础上实现经济持续健康发展，增长潜力充分发挥，国内市场更加强大，经济结构更加优化，创新能力显著提升，产业基础高级化、产业链现代化水平明显提高，农业基础更加稳固，城乡区域发展协调性明显增强，现代化经济体系建设取得重大进展。</a:t>
            </a:r>
            <a:endParaRPr lang="zh-CN" altLang="en-US" sz="20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00050" indent="-400050" algn="just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en-US" altLang="zh-CN" sz="20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改革开放迈出</a:t>
            </a:r>
            <a:r>
              <a:rPr lang="zh-CN" altLang="en-US" sz="2000" strike="noStrike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新步伐</a:t>
            </a:r>
            <a:r>
              <a:rPr lang="zh-CN" altLang="en-US" sz="20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，社会主义市场经济体制更加完善，高标准市场体系基本建成，市场主体更加充满活力，产权制度改革和要素市场化配置改革取得重大进展，公平竞争制度更加健全，更高水平开放型经济新体制基本形成。</a:t>
            </a:r>
            <a:endParaRPr lang="zh-CN" altLang="en-US" sz="20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ts val="2620"/>
              </a:lnSpc>
              <a:spcBef>
                <a:spcPts val="600"/>
              </a:spcBef>
              <a:spcAft>
                <a:spcPts val="600"/>
              </a:spcAft>
              <a:buFont typeface="+mj-ea"/>
            </a:pPr>
            <a:endParaRPr lang="zh-CN" altLang="en-US" sz="20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20975" y="1171575"/>
            <a:ext cx="6750050" cy="1082040"/>
            <a:chOff x="2971801" y="1746766"/>
            <a:chExt cx="7158008" cy="1081405"/>
          </a:xfrm>
        </p:grpSpPr>
        <p:sp>
          <p:nvSpPr>
            <p:cNvPr id="13" name="矩形: 圆角 6"/>
            <p:cNvSpPr/>
            <p:nvPr/>
          </p:nvSpPr>
          <p:spPr>
            <a:xfrm>
              <a:off x="2971801" y="1746766"/>
              <a:ext cx="7158008" cy="107696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 dirty="0"/>
            </a:p>
          </p:txBody>
        </p:sp>
        <p:sp>
          <p:nvSpPr>
            <p:cNvPr id="14" name="Freeform 5"/>
            <p:cNvSpPr>
              <a:spLocks noChangeAspect="1"/>
            </p:cNvSpPr>
            <p:nvPr/>
          </p:nvSpPr>
          <p:spPr bwMode="auto">
            <a:xfrm>
              <a:off x="3236863" y="1954588"/>
              <a:ext cx="538191" cy="538189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948872" y="1746766"/>
              <a:ext cx="6180937" cy="10814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fontAlgn="base">
                <a:lnSpc>
                  <a:spcPct val="80000"/>
                </a:lnSpc>
              </a:pPr>
              <a:r>
                <a:rPr lang="en-US" altLang="zh-CN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“</a:t>
              </a:r>
              <a:r>
                <a:rPr lang="zh-CN" altLang="en-US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十四五</a:t>
              </a:r>
              <a:r>
                <a:rPr lang="en-US" altLang="zh-CN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”</a:t>
              </a:r>
              <a:r>
                <a:rPr lang="zh-CN" altLang="en-US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期间经济社会发展的</a:t>
              </a:r>
              <a:endParaRPr lang="zh-CN" altLang="en-US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fontAlgn="base"/>
              <a:r>
                <a:rPr lang="zh-CN" altLang="en-US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六方面主要目标</a:t>
              </a:r>
              <a:endParaRPr lang="zh-CN" altLang="en-US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charRg st="0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31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charRg st="131" end="2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3729" name="组合 7"/>
          <p:cNvGrpSpPr/>
          <p:nvPr/>
        </p:nvGrpSpPr>
        <p:grpSpPr>
          <a:xfrm>
            <a:off x="92075" y="-90487"/>
            <a:ext cx="12099925" cy="1198562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32" name="文本框 29"/>
            <p:cNvSpPr txBox="1"/>
            <p:nvPr/>
          </p:nvSpPr>
          <p:spPr>
            <a:xfrm>
              <a:off x="1619396" y="413567"/>
              <a:ext cx="3867004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“</a:t>
              </a:r>
              <a:r>
                <a:rPr lang="zh-CN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十四五</a:t>
              </a:r>
              <a:r>
                <a: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”</a:t>
              </a:r>
              <a:r>
                <a:rPr lang="zh-CN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规划</a:t>
              </a:r>
              <a:endPara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73733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657225" y="2746375"/>
            <a:ext cx="10879138" cy="3630613"/>
          </a:xfrm>
          <a:prstGeom prst="rect">
            <a:avLst/>
          </a:prstGeom>
        </p:spPr>
        <p:txBody>
          <a:bodyPr wrap="square">
            <a:spAutoFit/>
          </a:bodyPr>
          <a:p>
            <a:pPr marL="400050" indent="-400050" algn="just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en-US" altLang="zh-CN" sz="20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sz="20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社会文明程度得到</a:t>
            </a:r>
            <a:r>
              <a:rPr lang="zh-CN" altLang="en-US" sz="2000" strike="noStrike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新提高</a:t>
            </a:r>
            <a:r>
              <a:rPr lang="zh-CN" altLang="en-US" sz="20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社会主义核心价值观深入人心，人民思想道德素质、科学文化素质和身心健康素质明显提高，公共文化服务体系和文化产业体系更加健全，人民精神文化生活日益丰富，中华文化影响力进一步提升，中华民族凝聚力进一步增强。</a:t>
            </a:r>
            <a:endParaRPr lang="zh-CN" altLang="en-US" sz="20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00050" indent="-400050" algn="just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en-US" altLang="zh-CN" sz="20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4. </a:t>
            </a:r>
            <a:r>
              <a:rPr lang="zh-CN" altLang="en-US" sz="20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生态文明建设实现</a:t>
            </a:r>
            <a:r>
              <a:rPr lang="zh-CN" altLang="en-US" sz="2000" strike="noStrike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新进步</a:t>
            </a:r>
            <a:r>
              <a:rPr lang="zh-CN" altLang="en-US" sz="20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国土空间开发保护格局得到优化，生产生活方式绿色转型成效显著，能源资源配置更加合理、利用效率大幅提高，主要污染物排放总量持续减少，生态环境持续改善，生态安全屏障更加牢固，城乡人居环境明显改善。</a:t>
            </a:r>
            <a:endParaRPr lang="zh-CN" altLang="en-US" sz="20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endParaRPr lang="zh-CN" altLang="en-US" sz="20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20975" y="1171575"/>
            <a:ext cx="6750050" cy="1082675"/>
            <a:chOff x="2971801" y="1746766"/>
            <a:chExt cx="7158008" cy="1082040"/>
          </a:xfrm>
        </p:grpSpPr>
        <p:sp>
          <p:nvSpPr>
            <p:cNvPr id="13" name="矩形: 圆角 6"/>
            <p:cNvSpPr/>
            <p:nvPr/>
          </p:nvSpPr>
          <p:spPr>
            <a:xfrm>
              <a:off x="2971801" y="1746766"/>
              <a:ext cx="7158008" cy="107696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 dirty="0"/>
            </a:p>
          </p:txBody>
        </p:sp>
        <p:sp>
          <p:nvSpPr>
            <p:cNvPr id="14" name="Freeform 5"/>
            <p:cNvSpPr>
              <a:spLocks noChangeAspect="1"/>
            </p:cNvSpPr>
            <p:nvPr/>
          </p:nvSpPr>
          <p:spPr bwMode="auto">
            <a:xfrm>
              <a:off x="3236863" y="1954588"/>
              <a:ext cx="538191" cy="538189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949066" y="1746766"/>
              <a:ext cx="6085840" cy="10820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fontAlgn="base">
                <a:lnSpc>
                  <a:spcPct val="80000"/>
                </a:lnSpc>
              </a:pPr>
              <a:r>
                <a:rPr lang="en-US" altLang="zh-CN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“</a:t>
              </a:r>
              <a:r>
                <a:rPr lang="zh-CN" altLang="en-US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十四五</a:t>
              </a:r>
              <a:r>
                <a:rPr lang="en-US" altLang="zh-CN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”</a:t>
              </a:r>
              <a:r>
                <a:rPr lang="zh-CN" altLang="en-US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期间经济社会发展的</a:t>
              </a:r>
              <a:endParaRPr lang="zh-CN" altLang="en-US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fontAlgn="base"/>
              <a:r>
                <a:rPr lang="zh-CN" altLang="en-US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六方面主要目标</a:t>
              </a:r>
              <a:endParaRPr lang="zh-CN" altLang="en-US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13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charRg st="113" end="2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753" name="组合 7"/>
          <p:cNvGrpSpPr/>
          <p:nvPr/>
        </p:nvGrpSpPr>
        <p:grpSpPr>
          <a:xfrm>
            <a:off x="92075" y="-90487"/>
            <a:ext cx="12099925" cy="1198562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756" name="文本框 29"/>
            <p:cNvSpPr txBox="1"/>
            <p:nvPr/>
          </p:nvSpPr>
          <p:spPr>
            <a:xfrm>
              <a:off x="1619396" y="413567"/>
              <a:ext cx="3867004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“</a:t>
              </a:r>
              <a:r>
                <a:rPr lang="zh-CN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十四五</a:t>
              </a:r>
              <a:r>
                <a: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”</a:t>
              </a:r>
              <a:r>
                <a:rPr lang="zh-CN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规划</a:t>
              </a:r>
              <a:endPara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74757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657225" y="2473325"/>
            <a:ext cx="10879138" cy="39385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00050" indent="-4000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民生福祉达到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新水平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实现更加充分更高质量就业，居民收入增长和经济增长基本同步，分配结构明显改善，基本公共服务均等化水平明显提高，全民受教育程度不断提升，多层次社会保障体系更加健全，卫生健康体系更加完善，脱贫攻坚成果巩固拓展，乡村振兴战略全面推进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0" indent="-4000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国家治理效能得到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新提升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社会主义民主法治更加健全，社会公平正义进一步彰显，国家行政体系更加完善，政府作用更好发挥，行政效率和公信力显著提升，社会治理特别是基层治理水平明显提高，防范化解重大风险体制机制不断健全，突发公共事件应急能力显著增强，自然灾害防御水平明显提升，发展安全保障更加有力，国防和军队现代化迈出重大步伐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20975" y="1171575"/>
            <a:ext cx="6750050" cy="1082675"/>
            <a:chOff x="2971801" y="1746766"/>
            <a:chExt cx="7158008" cy="1081405"/>
          </a:xfrm>
        </p:grpSpPr>
        <p:sp>
          <p:nvSpPr>
            <p:cNvPr id="13" name="矩形: 圆角 6"/>
            <p:cNvSpPr/>
            <p:nvPr/>
          </p:nvSpPr>
          <p:spPr>
            <a:xfrm>
              <a:off x="2971801" y="1746766"/>
              <a:ext cx="7158008" cy="107696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 dirty="0"/>
            </a:p>
          </p:txBody>
        </p:sp>
        <p:sp>
          <p:nvSpPr>
            <p:cNvPr id="14" name="Freeform 5"/>
            <p:cNvSpPr>
              <a:spLocks noChangeAspect="1"/>
            </p:cNvSpPr>
            <p:nvPr/>
          </p:nvSpPr>
          <p:spPr bwMode="auto">
            <a:xfrm>
              <a:off x="3236863" y="1954588"/>
              <a:ext cx="538191" cy="538189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949066" y="1746766"/>
              <a:ext cx="6085840" cy="10814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fontAlgn="base">
                <a:lnSpc>
                  <a:spcPct val="90000"/>
                </a:lnSpc>
              </a:pPr>
              <a:r>
                <a:rPr lang="en-US" altLang="zh-CN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“</a:t>
              </a:r>
              <a:r>
                <a:rPr lang="zh-CN" altLang="en-US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十四五</a:t>
              </a:r>
              <a:r>
                <a:rPr lang="en-US" altLang="zh-CN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”</a:t>
              </a:r>
              <a:r>
                <a:rPr lang="zh-CN" altLang="en-US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期间经济社会发展的</a:t>
              </a:r>
              <a:endParaRPr lang="zh-CN" altLang="en-US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fontAlgn="base">
                <a:lnSpc>
                  <a:spcPct val="90000"/>
                </a:lnSpc>
              </a:pPr>
              <a:r>
                <a:rPr lang="zh-CN" altLang="en-US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六方面主要目标</a:t>
              </a:r>
              <a:endParaRPr lang="zh-CN" altLang="en-US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charRg st="0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24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charRg st="124" end="2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4220" y="935355"/>
            <a:ext cx="4827588" cy="6962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92075" y="-90487"/>
            <a:ext cx="12099925" cy="1198562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189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3194" name="文本框 19"/>
          <p:cNvSpPr txBox="1"/>
          <p:nvPr/>
        </p:nvSpPr>
        <p:spPr>
          <a:xfrm>
            <a:off x="1157288" y="412750"/>
            <a:ext cx="784383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“十四五”时期经济社会发展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个重点任务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3770" y="2656840"/>
            <a:ext cx="8271510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 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rPr>
              <a:t>加快发展现代产业体系，推动经济体系优化升级</a:t>
            </a:r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954405" y="1304925"/>
            <a:ext cx="8270875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微软雅黑" panose="020B0503020204020204" pitchFamily="34" charset="-122"/>
                <a:sym typeface="微软雅黑" panose="020B0503020204020204" pitchFamily="34" charset="-122"/>
              </a:rPr>
              <a:t>坚持创新驱动发展，全面塑造发展新优势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956310" y="1765300"/>
            <a:ext cx="82461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dirty="0">
                <a:sym typeface="微软雅黑" panose="020B0503020204020204" pitchFamily="34" charset="-122"/>
              </a:rPr>
              <a:t>坚持创新在我国现代化建设全局中的核心地位，把科技自立自强作为国家发展的战略支撑。</a:t>
            </a:r>
            <a:endParaRPr lang="zh-CN" altLang="en-US" sz="2400" dirty="0">
              <a:solidFill>
                <a:schemeClr val="tx1"/>
              </a:solidFill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53770" y="3997960"/>
            <a:ext cx="8271510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3.</a:t>
            </a:r>
            <a:r>
              <a:rPr lang="zh-CN" altLang="en-US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形成强大国内市场，构建新发展格局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978535" y="3168015"/>
            <a:ext cx="81521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sym typeface="微软雅黑" panose="020B0503020204020204" pitchFamily="34" charset="-122"/>
              </a:rPr>
              <a:t>坚持把发展经济着力点放在实体经济上，加快建设交通强国，推进能源革命。</a:t>
            </a:r>
            <a:endParaRPr lang="en-US" altLang="zh-CN" sz="2400" dirty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81075" y="4458335"/>
            <a:ext cx="82461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effectLst/>
                <a:sym typeface="微软雅黑" panose="020B0503020204020204" pitchFamily="34" charset="-122"/>
              </a:rPr>
              <a:t>坚持扩大内需这个战略基点，促进国内国际双循环。</a:t>
            </a:r>
            <a:endParaRPr lang="zh-CN" altLang="en-US" sz="2400"/>
          </a:p>
        </p:txBody>
      </p:sp>
      <p:sp>
        <p:nvSpPr>
          <p:cNvPr id="16" name="文本框 15"/>
          <p:cNvSpPr txBox="1"/>
          <p:nvPr/>
        </p:nvSpPr>
        <p:spPr>
          <a:xfrm>
            <a:off x="954405" y="4918710"/>
            <a:ext cx="8270240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4.</a:t>
            </a:r>
            <a:r>
              <a:rPr lang="zh-CN" altLang="en-US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全面深化改革，构建高水平社会主义市场经济体制</a:t>
            </a:r>
            <a:endParaRPr lang="zh-CN" altLang="en-US" sz="2400"/>
          </a:p>
        </p:txBody>
      </p:sp>
      <p:sp>
        <p:nvSpPr>
          <p:cNvPr id="17" name="文本框 16"/>
          <p:cNvSpPr txBox="1"/>
          <p:nvPr/>
        </p:nvSpPr>
        <p:spPr>
          <a:xfrm>
            <a:off x="981075" y="5521960"/>
            <a:ext cx="8492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dirty="0">
                <a:sym typeface="微软雅黑" panose="020B0503020204020204" pitchFamily="34" charset="-122"/>
              </a:rPr>
              <a:t>坚持和完善社会主义基本经济制度，建设高标准市场体系。</a:t>
            </a:r>
            <a:endParaRPr lang="zh-CN" altLang="en-US" sz="2400" dirty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4220" y="935355"/>
            <a:ext cx="4827588" cy="6962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92075" y="-90487"/>
            <a:ext cx="12099925" cy="1198562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189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3194" name="文本框 19"/>
          <p:cNvSpPr txBox="1"/>
          <p:nvPr/>
        </p:nvSpPr>
        <p:spPr>
          <a:xfrm>
            <a:off x="1157288" y="412750"/>
            <a:ext cx="784383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“十四五”时期经济社会发展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个重点任务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8535" y="2656840"/>
            <a:ext cx="8246745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6.</a:t>
            </a:r>
            <a:r>
              <a:rPr lang="zh-CN" altLang="en-US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优化国土空间布局，推进区域协调发展和新型城镇化</a:t>
            </a:r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977900" y="1304925"/>
            <a:ext cx="8247600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5.</a:t>
            </a:r>
            <a:r>
              <a:rPr lang="zh-CN" altLang="en-US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优先发展农业农村，全面推进乡村振兴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978535" y="1765300"/>
            <a:ext cx="82461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dirty="0">
                <a:solidFill>
                  <a:schemeClr val="tx1"/>
                </a:solidFill>
                <a:sym typeface="微软雅黑" panose="020B0503020204020204" pitchFamily="34" charset="-122"/>
              </a:rPr>
              <a:t>坚持把解决好“三农”问题作为全党工作重中之重，实现巩固拓展脱贫攻坚成果同乡村振兴有效衔接。</a:t>
            </a:r>
            <a:endParaRPr lang="zh-CN" altLang="en-US" sz="2400" dirty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8535" y="3997960"/>
            <a:ext cx="8246745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7.</a:t>
            </a:r>
            <a:r>
              <a:rPr lang="zh-CN" altLang="en-US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繁荣发展文化事业和文化产业，提高国家文化软实力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978535" y="3168015"/>
            <a:ext cx="81521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solidFill>
                  <a:schemeClr val="tx1"/>
                </a:solidFill>
                <a:sym typeface="微软雅黑" panose="020B0503020204020204" pitchFamily="34" charset="-122"/>
              </a:rPr>
              <a:t>坚持实施区域重大战略、区域协调发展战略、主体功能区战略。</a:t>
            </a:r>
            <a:endParaRPr lang="zh-CN" altLang="en-US" sz="2400" dirty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77900" y="4458335"/>
            <a:ext cx="82461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坚持马克思主义在意识形态领域的指导地位，坚定文化自信，坚持以社会主义核心价值观引领文化建设。</a:t>
            </a:r>
            <a:endParaRPr lang="zh-CN" altLang="en-US" sz="2400"/>
          </a:p>
        </p:txBody>
      </p:sp>
      <p:sp>
        <p:nvSpPr>
          <p:cNvPr id="16" name="文本框 15"/>
          <p:cNvSpPr txBox="1"/>
          <p:nvPr/>
        </p:nvSpPr>
        <p:spPr>
          <a:xfrm>
            <a:off x="978535" y="5288280"/>
            <a:ext cx="8248015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8.</a:t>
            </a:r>
            <a:r>
              <a:rPr lang="zh-CN" altLang="en-US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推动绿色发展，促进人与自然和谐共生</a:t>
            </a:r>
            <a:endParaRPr lang="zh-CN" altLang="en-US" sz="2400"/>
          </a:p>
        </p:txBody>
      </p:sp>
      <p:sp>
        <p:nvSpPr>
          <p:cNvPr id="17" name="文本框 16"/>
          <p:cNvSpPr txBox="1"/>
          <p:nvPr/>
        </p:nvSpPr>
        <p:spPr>
          <a:xfrm>
            <a:off x="977900" y="5748655"/>
            <a:ext cx="82492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dirty="0">
                <a:solidFill>
                  <a:schemeClr val="tx1"/>
                </a:solidFill>
                <a:sym typeface="微软雅黑" panose="020B0503020204020204" pitchFamily="34" charset="-122"/>
              </a:rPr>
              <a:t>坚持绿水青山就是金山银山理念</a:t>
            </a:r>
            <a:r>
              <a:rPr lang="en-US" altLang="zh-CN" sz="2400" dirty="0">
                <a:solidFill>
                  <a:schemeClr val="tx1"/>
                </a:solidFill>
                <a:sym typeface="微软雅黑" panose="020B0503020204020204" pitchFamily="34" charset="-122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sym typeface="微软雅黑" panose="020B0503020204020204" pitchFamily="34" charset="-122"/>
              </a:rPr>
              <a:t>促进经济社会发展全面绿色转型。</a:t>
            </a:r>
            <a:endParaRPr lang="zh-CN" altLang="en-US" sz="2400" dirty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4220" y="935355"/>
            <a:ext cx="4827588" cy="6962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92075" y="-90487"/>
            <a:ext cx="12099925" cy="1198562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189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3194" name="文本框 19"/>
          <p:cNvSpPr txBox="1"/>
          <p:nvPr/>
        </p:nvSpPr>
        <p:spPr>
          <a:xfrm>
            <a:off x="1157288" y="412750"/>
            <a:ext cx="784383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“十四五”时期经济社会发展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个重点任务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8535" y="2656840"/>
            <a:ext cx="8246745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10.</a:t>
            </a:r>
            <a:r>
              <a:rPr lang="zh-CN" altLang="en-US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改善人民生活品质，提高社会建设水平</a:t>
            </a:r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977900" y="1304925"/>
            <a:ext cx="8247600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9.</a:t>
            </a:r>
            <a:r>
              <a:rPr lang="zh-CN" altLang="en-US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实行高水平对外开放，开拓合作共赢新局面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978535" y="1765300"/>
            <a:ext cx="82461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dirty="0">
                <a:solidFill>
                  <a:schemeClr val="tx1"/>
                </a:solidFill>
                <a:sym typeface="微软雅黑" panose="020B0503020204020204" pitchFamily="34" charset="-122"/>
              </a:rPr>
              <a:t>坚持实施更大范围、更宽领域、更深层次对外开放，</a:t>
            </a:r>
            <a:r>
              <a:rPr lang="zh-CN" altLang="en-US" sz="2400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全面提高对外开放水平，推进贸易创新发展。</a:t>
            </a:r>
            <a:endParaRPr lang="zh-CN" altLang="en-US" sz="2400" dirty="0">
              <a:solidFill>
                <a:schemeClr val="tx1"/>
              </a:solidFill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8535" y="3997960"/>
            <a:ext cx="8246745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11.</a:t>
            </a:r>
            <a:r>
              <a:rPr lang="zh-CN" altLang="en-US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统筹发展和安全，建设更高水平的平安中国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978535" y="3168015"/>
            <a:ext cx="81521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solidFill>
                  <a:schemeClr val="tx1"/>
                </a:solidFill>
                <a:sym typeface="微软雅黑" panose="020B0503020204020204" pitchFamily="34" charset="-122"/>
              </a:rPr>
              <a:t>坚持把实现好、维护好、发展好最广大人民根本利益作为发展的出发点和落脚点，实施积极应对人口老龄化国家战略。</a:t>
            </a:r>
            <a:endParaRPr lang="en-US" altLang="zh-CN" sz="2400" dirty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81075" y="4458335"/>
            <a:ext cx="82461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solidFill>
                  <a:schemeClr val="tx1"/>
                </a:solidFill>
                <a:sym typeface="微软雅黑" panose="020B0503020204020204" pitchFamily="34" charset="-122"/>
              </a:rPr>
              <a:t>坚持总体国家安全观，实施国家安全战略，</a:t>
            </a:r>
            <a:r>
              <a:rPr lang="zh-CN" altLang="en-US" sz="2400" dirty="0">
                <a:sym typeface="微软雅黑" panose="020B0503020204020204" pitchFamily="34" charset="-122"/>
              </a:rPr>
              <a:t>加强国家安全体系和能力建设。</a:t>
            </a:r>
            <a:endParaRPr lang="zh-CN" altLang="en-US" sz="2400"/>
          </a:p>
        </p:txBody>
      </p:sp>
      <p:sp>
        <p:nvSpPr>
          <p:cNvPr id="16" name="文本框 15"/>
          <p:cNvSpPr txBox="1"/>
          <p:nvPr/>
        </p:nvSpPr>
        <p:spPr>
          <a:xfrm>
            <a:off x="981075" y="5288280"/>
            <a:ext cx="8248015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12.</a:t>
            </a:r>
            <a:r>
              <a:rPr lang="zh-CN" altLang="en-US" sz="2400" b="1" dirty="0">
                <a:solidFill>
                  <a:schemeClr val="bg1"/>
                </a:solidFill>
                <a:sym typeface="微软雅黑" panose="020B0503020204020204" pitchFamily="34" charset="-122"/>
              </a:rPr>
              <a:t>加快国防和军队现代化，实现富国和强军相统一</a:t>
            </a:r>
            <a:endParaRPr lang="zh-CN" altLang="en-US" sz="2400"/>
          </a:p>
        </p:txBody>
      </p:sp>
      <p:sp>
        <p:nvSpPr>
          <p:cNvPr id="17" name="文本框 16"/>
          <p:cNvSpPr txBox="1"/>
          <p:nvPr/>
        </p:nvSpPr>
        <p:spPr>
          <a:xfrm>
            <a:off x="887730" y="5748655"/>
            <a:ext cx="84924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dirty="0">
                <a:solidFill>
                  <a:schemeClr val="tx1"/>
                </a:solidFill>
                <a:sym typeface="微软雅黑" panose="020B0503020204020204" pitchFamily="34" charset="-122"/>
              </a:rPr>
              <a:t>贯彻习近平强军思想，贯彻新时代军事战略方针，坚持党对人民军队的绝对领导，全面加强练兵备战，提高捍卫国家主权、安全、发展利益的战略能力。</a:t>
            </a:r>
            <a:endParaRPr lang="zh-CN" altLang="en-US" sz="2400" dirty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 bwMode="auto">
          <a:xfrm>
            <a:off x="0" y="-7937"/>
            <a:ext cx="12192000" cy="21415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450" name="矩形 8"/>
          <p:cNvSpPr/>
          <p:nvPr/>
        </p:nvSpPr>
        <p:spPr>
          <a:xfrm>
            <a:off x="0" y="-7937"/>
            <a:ext cx="12192000" cy="1968500"/>
          </a:xfrm>
          <a:prstGeom prst="rect">
            <a:avLst/>
          </a:prstGeom>
          <a:solidFill>
            <a:srgbClr val="C12D0F"/>
          </a:solidFill>
          <a:ln w="9525">
            <a:noFill/>
          </a:ln>
        </p:spPr>
        <p:txBody>
          <a:bodyPr lIns="121920" tIns="60960" rIns="121920" bIns="60960" anchor="t"/>
          <a:p>
            <a:pPr>
              <a:spcBef>
                <a:spcPct val="0"/>
              </a:spcBef>
              <a:buFont typeface="Arial" panose="020B0604020202020204" pitchFamily="34" charset="0"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4451" name="图片 9"/>
          <p:cNvPicPr>
            <a:picLocks noChangeAspect="1"/>
          </p:cNvPicPr>
          <p:nvPr/>
        </p:nvPicPr>
        <p:blipFill>
          <a:blip r:embed="rId1"/>
          <a:srcRect t="-2"/>
          <a:stretch>
            <a:fillRect/>
          </a:stretch>
        </p:blipFill>
        <p:spPr>
          <a:xfrm>
            <a:off x="0" y="-7937"/>
            <a:ext cx="4764088" cy="196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图文框 10"/>
          <p:cNvSpPr/>
          <p:nvPr/>
        </p:nvSpPr>
        <p:spPr bwMode="auto">
          <a:xfrm>
            <a:off x="0" y="-7937"/>
            <a:ext cx="12192000" cy="6858000"/>
          </a:xfrm>
          <a:prstGeom prst="frame">
            <a:avLst>
              <a:gd name="adj1" fmla="val 167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453" name="矩形 11"/>
          <p:cNvSpPr/>
          <p:nvPr/>
        </p:nvSpPr>
        <p:spPr>
          <a:xfrm>
            <a:off x="612775" y="3530600"/>
            <a:ext cx="10771188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0"/>
              </a:spcBef>
            </a:pPr>
            <a:endParaRPr lang="zh-CN" altLang="en-US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04454" name="Freeform 5"/>
          <p:cNvSpPr/>
          <p:nvPr/>
        </p:nvSpPr>
        <p:spPr>
          <a:xfrm>
            <a:off x="5402263" y="2232025"/>
            <a:ext cx="1192212" cy="10810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02" h="360">
                <a:moveTo>
                  <a:pt x="171" y="4"/>
                </a:moveTo>
                <a:cubicBezTo>
                  <a:pt x="260" y="37"/>
                  <a:pt x="313" y="143"/>
                  <a:pt x="268" y="229"/>
                </a:cubicBezTo>
                <a:cubicBezTo>
                  <a:pt x="155" y="116"/>
                  <a:pt x="155" y="116"/>
                  <a:pt x="155" y="116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71" y="46"/>
                  <a:pt x="171" y="46"/>
                  <a:pt x="171" y="46"/>
                </a:cubicBezTo>
                <a:cubicBezTo>
                  <a:pt x="157" y="61"/>
                  <a:pt x="133" y="64"/>
                  <a:pt x="117" y="58"/>
                </a:cubicBezTo>
                <a:cubicBezTo>
                  <a:pt x="32" y="143"/>
                  <a:pt x="32" y="143"/>
                  <a:pt x="32" y="143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225" y="272"/>
                  <a:pt x="225" y="272"/>
                  <a:pt x="225" y="272"/>
                </a:cubicBezTo>
                <a:cubicBezTo>
                  <a:pt x="170" y="302"/>
                  <a:pt x="94" y="292"/>
                  <a:pt x="38" y="234"/>
                </a:cubicBezTo>
                <a:cubicBezTo>
                  <a:pt x="10" y="261"/>
                  <a:pt x="10" y="261"/>
                  <a:pt x="10" y="261"/>
                </a:cubicBezTo>
                <a:cubicBezTo>
                  <a:pt x="19" y="272"/>
                  <a:pt x="25" y="283"/>
                  <a:pt x="34" y="291"/>
                </a:cubicBezTo>
                <a:cubicBezTo>
                  <a:pt x="33" y="292"/>
                  <a:pt x="31" y="294"/>
                  <a:pt x="31" y="294"/>
                </a:cubicBezTo>
                <a:cubicBezTo>
                  <a:pt x="29" y="294"/>
                  <a:pt x="28" y="293"/>
                  <a:pt x="26" y="293"/>
                </a:cubicBezTo>
                <a:cubicBezTo>
                  <a:pt x="12" y="293"/>
                  <a:pt x="0" y="306"/>
                  <a:pt x="0" y="320"/>
                </a:cubicBezTo>
                <a:cubicBezTo>
                  <a:pt x="0" y="335"/>
                  <a:pt x="12" y="347"/>
                  <a:pt x="26" y="347"/>
                </a:cubicBezTo>
                <a:cubicBezTo>
                  <a:pt x="41" y="347"/>
                  <a:pt x="53" y="335"/>
                  <a:pt x="53" y="320"/>
                </a:cubicBezTo>
                <a:cubicBezTo>
                  <a:pt x="53" y="318"/>
                  <a:pt x="53" y="317"/>
                  <a:pt x="52" y="315"/>
                </a:cubicBezTo>
                <a:cubicBezTo>
                  <a:pt x="57" y="311"/>
                  <a:pt x="57" y="311"/>
                  <a:pt x="57" y="311"/>
                </a:cubicBezTo>
                <a:cubicBezTo>
                  <a:pt x="121" y="355"/>
                  <a:pt x="192" y="360"/>
                  <a:pt x="268" y="315"/>
                </a:cubicBezTo>
                <a:cubicBezTo>
                  <a:pt x="299" y="346"/>
                  <a:pt x="299" y="346"/>
                  <a:pt x="299" y="346"/>
                </a:cubicBezTo>
                <a:cubicBezTo>
                  <a:pt x="342" y="304"/>
                  <a:pt x="342" y="304"/>
                  <a:pt x="342" y="304"/>
                </a:cubicBezTo>
                <a:cubicBezTo>
                  <a:pt x="311" y="272"/>
                  <a:pt x="311" y="272"/>
                  <a:pt x="311" y="272"/>
                </a:cubicBezTo>
                <a:cubicBezTo>
                  <a:pt x="402" y="135"/>
                  <a:pt x="280" y="0"/>
                  <a:pt x="171" y="4"/>
                </a:cubicBezTo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4455" name="文本框 177159"/>
          <p:cNvSpPr txBox="1"/>
          <p:nvPr/>
        </p:nvSpPr>
        <p:spPr>
          <a:xfrm>
            <a:off x="344488" y="3673475"/>
            <a:ext cx="10729912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        坚持党的全面领导，动员各方力量，为实现目标而团结奋斗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04456" name="矩形 177160"/>
          <p:cNvSpPr/>
          <p:nvPr/>
        </p:nvSpPr>
        <p:spPr>
          <a:xfrm>
            <a:off x="4541838" y="485775"/>
            <a:ext cx="3144837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第四部分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6"/>
          <p:cNvPicPr>
            <a:picLocks noChangeAspect="1"/>
          </p:cNvPicPr>
          <p:nvPr/>
        </p:nvPicPr>
        <p:blipFill>
          <a:blip r:embed="rId1">
            <a:lum bright="69998" contrast="-70001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7826375" y="1628775"/>
            <a:ext cx="569913" cy="31686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marR="0" defTabSz="457200">
              <a:lnSpc>
                <a:spcPct val="150000"/>
              </a:lnSpc>
              <a:spcBef>
                <a:spcPct val="0"/>
              </a:spcBef>
              <a:buClrTx/>
              <a:buSzTx/>
              <a:buFontTx/>
              <a:defRPr/>
            </a:pPr>
            <a:endParaRPr kumimoji="0" lang="zh-CN" altLang="en-US" sz="2000" b="1" kern="1200" cap="none" spc="600" normalizeH="0" baseline="0" noProof="0" dirty="0">
              <a:solidFill>
                <a:srgbClr val="D1BE95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91625" y="1717675"/>
            <a:ext cx="1382713" cy="2992438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defTabSz="457200"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6000">
                <a:solidFill>
                  <a:srgbClr val="6F2015"/>
                </a:solidFill>
                <a:latin typeface="Impact" panose="020B0806030902050204" pitchFamily="34" charset="0"/>
                <a:ea typeface="苹方 特粗"/>
              </a:rPr>
              <a:t>PREFACE</a:t>
            </a:r>
            <a:endParaRPr lang="zh-CN" altLang="en-US" sz="6000" dirty="0">
              <a:solidFill>
                <a:srgbClr val="6F2015"/>
              </a:solidFill>
              <a:latin typeface="Impact" panose="020B0806030902050204" pitchFamily="34" charset="0"/>
              <a:ea typeface="苹方 特粗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886950" y="1973263"/>
            <a:ext cx="1282700" cy="2354262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defTabSz="457200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    言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8650" y="847725"/>
            <a:ext cx="8234363" cy="3968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457200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党的十九届五中全会是我们党在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全面建成小康社会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胜利在望、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全面建设社会主义现代化国家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新征程即将开启的重要历史时刻召开的一次十分重要的会议，是在我国将进入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新发展阶段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、实现中华民族伟大复兴正处于关键时期召开的一次具有全局性、历史性意义的会议。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charRg st="0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charRg st="0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charRg st="0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3" name="文本框 2"/>
          <p:cNvSpPr txBox="1"/>
          <p:nvPr/>
        </p:nvSpPr>
        <p:spPr>
          <a:xfrm>
            <a:off x="979488" y="909638"/>
            <a:ext cx="113522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just" eaLnBrk="0" hangingPunct="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领导力量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Other_1"/>
          <p:cNvSpPr/>
          <p:nvPr>
            <p:custDataLst>
              <p:tags r:id="rId1"/>
            </p:custDataLst>
          </p:nvPr>
        </p:nvSpPr>
        <p:spPr>
          <a:xfrm>
            <a:off x="5721350" y="1773238"/>
            <a:ext cx="5419725" cy="36734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Heavy" pitchFamily="18" charset="-122"/>
              <a:ea typeface="思源宋体 Heavy" pitchFamily="18" charset="-122"/>
              <a:cs typeface="+mn-cs"/>
            </a:endParaRPr>
          </a:p>
        </p:txBody>
      </p:sp>
      <p:pic>
        <p:nvPicPr>
          <p:cNvPr id="105475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73238"/>
            <a:ext cx="5613400" cy="377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476" name="iSlíďè"/>
          <p:cNvSpPr txBox="1"/>
          <p:nvPr/>
        </p:nvSpPr>
        <p:spPr>
          <a:xfrm>
            <a:off x="6859588" y="2309813"/>
            <a:ext cx="4119562" cy="28622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rIns="90000" anchor="t">
            <a:spAutoFit/>
          </a:bodyPr>
          <a:p>
            <a:pPr algn="just"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党的十九大报告指出，中国特色社会主义最本质的特征是中国共产党领导，中国特色社会主义制度的最大优势是中国共产党领导。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6497" name="组合 7"/>
          <p:cNvGrpSpPr/>
          <p:nvPr/>
        </p:nvGrpSpPr>
        <p:grpSpPr>
          <a:xfrm>
            <a:off x="92075" y="-90487"/>
            <a:ext cx="12099925" cy="1198562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500" name="文本框 29"/>
            <p:cNvSpPr txBox="1"/>
            <p:nvPr/>
          </p:nvSpPr>
          <p:spPr>
            <a:xfrm>
              <a:off x="1619395" y="413567"/>
              <a:ext cx="7114701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06501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矩形 6"/>
          <p:cNvSpPr/>
          <p:nvPr/>
        </p:nvSpPr>
        <p:spPr>
          <a:xfrm>
            <a:off x="-668337" y="314325"/>
            <a:ext cx="6523038" cy="61118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rtlCol="0" anchor="ctr"/>
          <a:p>
            <a:pPr lvl="0" algn="ctr" fontAlgn="base"/>
            <a:r>
              <a:rPr lang="zh-CN" altLang="en-US" sz="3735" b="1" strike="noStrike" kern="0" noProof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全会强调</a:t>
            </a:r>
            <a:endParaRPr lang="zh-CN" altLang="en-US" sz="3735" b="1" strike="noStrike" kern="0" noProof="1" dirty="0">
              <a:solidFill>
                <a:srgbClr val="C00000"/>
              </a:solidFill>
              <a:effectLst/>
              <a:cs typeface="+mn-ea"/>
              <a:sym typeface="+mn-lt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1236663" y="1108075"/>
            <a:ext cx="9850438" cy="5445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just" fontAlgn="auto">
              <a:lnSpc>
                <a:spcPct val="150000"/>
              </a:lnSpc>
            </a:pPr>
            <a:r>
              <a:rPr lang="en-US" altLang="zh-CN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实现“十四五”规划和二〇三五年远景目标，必须坚持党的全面领导，充分调动一切积极因素，广泛团结一切可以团结的力量，形成推动发展的强大合力。</a:t>
            </a:r>
            <a:endParaRPr lang="zh-CN" altLang="en-US" sz="2000" noProof="1" dirty="0">
              <a:cs typeface="+mn-ea"/>
              <a:sym typeface="+mn-lt"/>
            </a:endParaRP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400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加强党中央集中统一领导</a:t>
            </a:r>
            <a:endParaRPr lang="zh-CN" altLang="en-US" sz="2400" noProof="1" dirty="0">
              <a:solidFill>
                <a:srgbClr val="C00000"/>
              </a:solidFill>
              <a:cs typeface="+mn-ea"/>
              <a:sym typeface="+mn-lt"/>
            </a:endParaRP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400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推进社会主义政治建设</a:t>
            </a:r>
            <a:endParaRPr lang="zh-CN" altLang="en-US" sz="2400" noProof="1" dirty="0">
              <a:cs typeface="+mn-ea"/>
              <a:sym typeface="+mn-lt"/>
            </a:endParaRP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400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保持香港、澳门长期繁荣稳定</a:t>
            </a:r>
            <a:endParaRPr lang="zh-CN" altLang="en-US" sz="2400" noProof="1" dirty="0">
              <a:solidFill>
                <a:srgbClr val="C00000"/>
              </a:solidFill>
              <a:cs typeface="+mn-ea"/>
              <a:sym typeface="+mn-lt"/>
            </a:endParaRP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400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推进两岸关系和平发展和祖国统一</a:t>
            </a:r>
            <a:endParaRPr lang="zh-CN" altLang="en-US" sz="2400" noProof="1" dirty="0">
              <a:solidFill>
                <a:srgbClr val="C00000"/>
              </a:solidFill>
              <a:cs typeface="+mn-ea"/>
              <a:sym typeface="+mn-lt"/>
            </a:endParaRP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400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积极营造良好外部环境</a:t>
            </a:r>
            <a:endParaRPr lang="zh-CN" altLang="en-US" sz="2400" noProof="1" dirty="0">
              <a:solidFill>
                <a:srgbClr val="C00000"/>
              </a:solidFill>
              <a:cs typeface="+mn-ea"/>
              <a:sym typeface="+mn-lt"/>
            </a:endParaRP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400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健全规划制定和落实机制</a:t>
            </a:r>
            <a:endParaRPr lang="zh-CN" altLang="en-US" sz="2400" noProof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06504" name="矩形 10"/>
          <p:cNvSpPr/>
          <p:nvPr/>
        </p:nvSpPr>
        <p:spPr>
          <a:xfrm>
            <a:off x="1236663" y="1108075"/>
            <a:ext cx="9952037" cy="5395913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ctr"/>
          <a:p>
            <a:pPr algn="ctr">
              <a:spcBef>
                <a:spcPct val="0"/>
              </a:spcBef>
            </a:pPr>
            <a:endParaRPr lang="zh-CN" altLang="en-US" sz="4000" b="1">
              <a:solidFill>
                <a:srgbClr val="FFFDFB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7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charRg st="70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82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charRg st="82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93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charRg st="93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0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charRg st="107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23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charRg st="123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34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charRg st="134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/>
      <p:bldP spid="106504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84288" y="2416175"/>
            <a:ext cx="2303463" cy="24257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107522" name="组合 7"/>
          <p:cNvGrpSpPr/>
          <p:nvPr/>
        </p:nvGrpSpPr>
        <p:grpSpPr>
          <a:xfrm>
            <a:off x="92075" y="-90487"/>
            <a:ext cx="12099925" cy="1198562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525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矩形 6"/>
          <p:cNvSpPr/>
          <p:nvPr/>
        </p:nvSpPr>
        <p:spPr>
          <a:xfrm>
            <a:off x="1393825" y="3230563"/>
            <a:ext cx="2085975" cy="58420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全会号召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87775" y="2379663"/>
            <a:ext cx="7326313" cy="2462212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04" tIns="45702" rIns="91404" bIns="45702" anchor="t"/>
          <a:p>
            <a:pPr>
              <a:spcBef>
                <a:spcPct val="0"/>
              </a:spcBef>
            </a:pPr>
            <a:endParaRPr lang="zh-CN" altLang="en-US" sz="1800">
              <a:solidFill>
                <a:srgbClr val="B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98913" y="2690813"/>
            <a:ext cx="6902450" cy="1806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55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全党全国各族人民要紧密团结在以习近平同志为核心的党中央周围，同心同德，顽强奋斗，夺取全面建设社会主义现代化国家新胜利！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ldLvl="0" animBg="1"/>
      <p:bldP spid="11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图文框 1"/>
          <p:cNvSpPr/>
          <p:nvPr/>
        </p:nvSpPr>
        <p:spPr bwMode="auto">
          <a:xfrm>
            <a:off x="0" y="0"/>
            <a:ext cx="12192000" cy="6858000"/>
          </a:xfrm>
          <a:prstGeom prst="frame">
            <a:avLst>
              <a:gd name="adj1" fmla="val 167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515350" y="252413"/>
            <a:ext cx="2670175" cy="23907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02" h="360">
                <a:moveTo>
                  <a:pt x="171" y="4"/>
                </a:moveTo>
                <a:cubicBezTo>
                  <a:pt x="260" y="37"/>
                  <a:pt x="313" y="143"/>
                  <a:pt x="268" y="229"/>
                </a:cubicBezTo>
                <a:cubicBezTo>
                  <a:pt x="155" y="116"/>
                  <a:pt x="155" y="116"/>
                  <a:pt x="155" y="116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71" y="46"/>
                  <a:pt x="171" y="46"/>
                  <a:pt x="171" y="46"/>
                </a:cubicBezTo>
                <a:cubicBezTo>
                  <a:pt x="157" y="61"/>
                  <a:pt x="133" y="64"/>
                  <a:pt x="117" y="58"/>
                </a:cubicBezTo>
                <a:cubicBezTo>
                  <a:pt x="32" y="143"/>
                  <a:pt x="32" y="143"/>
                  <a:pt x="32" y="143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225" y="272"/>
                  <a:pt x="225" y="272"/>
                  <a:pt x="225" y="272"/>
                </a:cubicBezTo>
                <a:cubicBezTo>
                  <a:pt x="170" y="302"/>
                  <a:pt x="94" y="292"/>
                  <a:pt x="38" y="234"/>
                </a:cubicBezTo>
                <a:cubicBezTo>
                  <a:pt x="10" y="261"/>
                  <a:pt x="10" y="261"/>
                  <a:pt x="10" y="261"/>
                </a:cubicBezTo>
                <a:cubicBezTo>
                  <a:pt x="19" y="272"/>
                  <a:pt x="25" y="283"/>
                  <a:pt x="34" y="291"/>
                </a:cubicBezTo>
                <a:cubicBezTo>
                  <a:pt x="33" y="292"/>
                  <a:pt x="31" y="294"/>
                  <a:pt x="31" y="294"/>
                </a:cubicBezTo>
                <a:cubicBezTo>
                  <a:pt x="29" y="294"/>
                  <a:pt x="28" y="293"/>
                  <a:pt x="26" y="293"/>
                </a:cubicBezTo>
                <a:cubicBezTo>
                  <a:pt x="12" y="293"/>
                  <a:pt x="0" y="306"/>
                  <a:pt x="0" y="320"/>
                </a:cubicBezTo>
                <a:cubicBezTo>
                  <a:pt x="0" y="335"/>
                  <a:pt x="12" y="347"/>
                  <a:pt x="26" y="347"/>
                </a:cubicBezTo>
                <a:cubicBezTo>
                  <a:pt x="41" y="347"/>
                  <a:pt x="53" y="335"/>
                  <a:pt x="53" y="320"/>
                </a:cubicBezTo>
                <a:cubicBezTo>
                  <a:pt x="53" y="318"/>
                  <a:pt x="53" y="317"/>
                  <a:pt x="52" y="315"/>
                </a:cubicBezTo>
                <a:cubicBezTo>
                  <a:pt x="57" y="311"/>
                  <a:pt x="57" y="311"/>
                  <a:pt x="57" y="311"/>
                </a:cubicBezTo>
                <a:cubicBezTo>
                  <a:pt x="121" y="355"/>
                  <a:pt x="192" y="360"/>
                  <a:pt x="268" y="315"/>
                </a:cubicBezTo>
                <a:cubicBezTo>
                  <a:pt x="299" y="346"/>
                  <a:pt x="299" y="346"/>
                  <a:pt x="299" y="346"/>
                </a:cubicBezTo>
                <a:cubicBezTo>
                  <a:pt x="342" y="304"/>
                  <a:pt x="342" y="304"/>
                  <a:pt x="342" y="304"/>
                </a:cubicBezTo>
                <a:cubicBezTo>
                  <a:pt x="311" y="272"/>
                  <a:pt x="311" y="272"/>
                  <a:pt x="311" y="272"/>
                </a:cubicBezTo>
                <a:cubicBezTo>
                  <a:pt x="402" y="135"/>
                  <a:pt x="280" y="0"/>
                  <a:pt x="171" y="4"/>
                </a:cubicBezTo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8547" name="矩形 47"/>
          <p:cNvSpPr/>
          <p:nvPr/>
        </p:nvSpPr>
        <p:spPr>
          <a:xfrm>
            <a:off x="0" y="2643188"/>
            <a:ext cx="12192000" cy="4214812"/>
          </a:xfrm>
          <a:prstGeom prst="rect">
            <a:avLst/>
          </a:prstGeom>
          <a:solidFill>
            <a:srgbClr val="C12D0F"/>
          </a:solidFill>
          <a:ln w="9525">
            <a:noFill/>
          </a:ln>
        </p:spPr>
        <p:txBody>
          <a:bodyPr lIns="121920" tIns="60960" rIns="121920" bIns="60960" anchor="t"/>
          <a:p>
            <a:pPr>
              <a:spcBef>
                <a:spcPct val="0"/>
              </a:spcBef>
              <a:buFont typeface="Arial" panose="020B0604020202020204" pitchFamily="34" charset="0"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8548" name="图片 56"/>
          <p:cNvPicPr>
            <a:picLocks noChangeAspect="1"/>
          </p:cNvPicPr>
          <p:nvPr/>
        </p:nvPicPr>
        <p:blipFill>
          <a:blip r:embed="rId1"/>
          <a:srcRect t="-2"/>
          <a:stretch>
            <a:fillRect/>
          </a:stretch>
        </p:blipFill>
        <p:spPr>
          <a:xfrm>
            <a:off x="22225" y="2663825"/>
            <a:ext cx="6451600" cy="2665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37"/>
          <p:cNvSpPr/>
          <p:nvPr/>
        </p:nvSpPr>
        <p:spPr>
          <a:xfrm>
            <a:off x="2466975" y="3367088"/>
            <a:ext cx="7488238" cy="1339850"/>
          </a:xfrm>
          <a:prstGeom prst="rect">
            <a:avLst/>
          </a:prstGeom>
          <a:noFill/>
          <a:ln w="9525">
            <a:noFill/>
          </a:ln>
        </p:spPr>
        <p:txBody>
          <a:bodyPr lIns="121915" tIns="60959" rIns="121915" bIns="60959" anchor="t">
            <a:spAutoFit/>
          </a:bodyPr>
          <a:p>
            <a:pPr algn="ctr" eaLnBrk="0" hangingPunct="0">
              <a:spcBef>
                <a:spcPct val="0"/>
              </a:spcBef>
              <a:buFont typeface="Arial" panose="020B0604020202020204" pitchFamily="34" charset="0"/>
            </a:pPr>
            <a:r>
              <a:rPr lang="zh-CN" altLang="en-US" sz="8000" b="1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Calibri" panose="020F0502020204030204" pitchFamily="34" charset="0"/>
              </a:rPr>
              <a:t>谢谢大家！</a:t>
            </a:r>
            <a:endParaRPr lang="zh-CN" altLang="en-US" sz="8000" b="1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2522538"/>
          </a:xfrm>
          <a:prstGeom prst="rect">
            <a:avLst/>
          </a:prstGeom>
          <a:solidFill>
            <a:srgbClr val="C12D0F"/>
          </a:solidFill>
          <a:ln w="9525">
            <a:noFill/>
          </a:ln>
        </p:spPr>
        <p:txBody>
          <a:bodyPr lIns="121920" tIns="60960" rIns="121920" bIns="60960" anchor="t"/>
          <a:p>
            <a:pPr>
              <a:spcBef>
                <a:spcPct val="0"/>
              </a:spcBef>
              <a:buFont typeface="Arial" panose="020B0604020202020204" pitchFamily="34" charset="0"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图文框 2"/>
          <p:cNvSpPr/>
          <p:nvPr/>
        </p:nvSpPr>
        <p:spPr bwMode="auto">
          <a:xfrm>
            <a:off x="0" y="0"/>
            <a:ext cx="12192000" cy="6858000"/>
          </a:xfrm>
          <a:prstGeom prst="frame">
            <a:avLst>
              <a:gd name="adj1" fmla="val 167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-2"/>
          <a:stretch>
            <a:fillRect/>
          </a:stretch>
        </p:blipFill>
        <p:spPr>
          <a:xfrm>
            <a:off x="3611563" y="0"/>
            <a:ext cx="8580437" cy="2522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前言"/>
          <p:cNvSpPr>
            <a:spLocks noChangeArrowheads="1"/>
          </p:cNvSpPr>
          <p:nvPr/>
        </p:nvSpPr>
        <p:spPr bwMode="auto">
          <a:xfrm>
            <a:off x="4081463" y="1708150"/>
            <a:ext cx="1957388" cy="6667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rPr>
              <a:t>Contents</a:t>
            </a:r>
            <a:endParaRPr kumimoji="0" lang="en-US" altLang="zh-CN" sz="373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Impact" panose="020B0806030902050204" pitchFamily="34" charset="0"/>
            </a:endParaRPr>
          </a:p>
        </p:txBody>
      </p:sp>
      <p:sp>
        <p:nvSpPr>
          <p:cNvPr id="5" name="前言"/>
          <p:cNvSpPr>
            <a:spLocks noChangeArrowheads="1"/>
          </p:cNvSpPr>
          <p:nvPr/>
        </p:nvSpPr>
        <p:spPr bwMode="auto">
          <a:xfrm>
            <a:off x="2046288" y="1379538"/>
            <a:ext cx="1689100" cy="9953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rPr>
              <a:t>目录</a:t>
            </a:r>
            <a:endParaRPr kumimoji="0" lang="zh-CN" altLang="en-US" sz="58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Impact" panose="020B080603090205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68575" y="2733675"/>
            <a:ext cx="8548688" cy="639763"/>
            <a:chOff x="1805164" y="3349381"/>
            <a:chExt cx="2159601" cy="361551"/>
          </a:xfrm>
        </p:grpSpPr>
        <p:sp>
          <p:nvSpPr>
            <p:cNvPr id="9" name="矩形 8"/>
            <p:cNvSpPr/>
            <p:nvPr/>
          </p:nvSpPr>
          <p:spPr bwMode="auto">
            <a:xfrm>
              <a:off x="1805164" y="3349381"/>
              <a:ext cx="2159601" cy="36155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584" name="前言"/>
            <p:cNvSpPr/>
            <p:nvPr/>
          </p:nvSpPr>
          <p:spPr>
            <a:xfrm>
              <a:off x="1831496" y="3396033"/>
              <a:ext cx="2059623" cy="2601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0"/>
                </a:spcBef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FDE0BF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党的十九届五中全会重点内容概述</a:t>
              </a:r>
              <a:endParaRPr lang="zh-CN" altLang="en-US" sz="2400" b="1" dirty="0">
                <a:solidFill>
                  <a:srgbClr val="FDE0B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897063" y="2730500"/>
            <a:ext cx="755650" cy="619125"/>
            <a:chOff x="1402754" y="3330442"/>
            <a:chExt cx="347326" cy="360025"/>
          </a:xfrm>
        </p:grpSpPr>
        <p:sp>
          <p:nvSpPr>
            <p:cNvPr id="12" name="任意多边形 11"/>
            <p:cNvSpPr/>
            <p:nvPr/>
          </p:nvSpPr>
          <p:spPr bwMode="auto">
            <a:xfrm>
              <a:off x="1402754" y="3330442"/>
              <a:ext cx="347326" cy="360025"/>
            </a:xfrm>
            <a:custGeom>
              <a:avLst/>
              <a:gdLst>
                <a:gd name="connsiteX0" fmla="*/ 180013 w 347326"/>
                <a:gd name="connsiteY0" fmla="*/ 0 h 360025"/>
                <a:gd name="connsiteX1" fmla="*/ 347326 w 347326"/>
                <a:gd name="connsiteY1" fmla="*/ 0 h 360025"/>
                <a:gd name="connsiteX2" fmla="*/ 347326 w 347326"/>
                <a:gd name="connsiteY2" fmla="*/ 360025 h 360025"/>
                <a:gd name="connsiteX3" fmla="*/ 180013 w 347326"/>
                <a:gd name="connsiteY3" fmla="*/ 360025 h 360025"/>
                <a:gd name="connsiteX4" fmla="*/ 3657 w 347326"/>
                <a:gd name="connsiteY4" fmla="*/ 216291 h 360025"/>
                <a:gd name="connsiteX5" fmla="*/ 0 w 347326"/>
                <a:gd name="connsiteY5" fmla="*/ 180013 h 360025"/>
                <a:gd name="connsiteX6" fmla="*/ 3657 w 347326"/>
                <a:gd name="connsiteY6" fmla="*/ 143734 h 360025"/>
                <a:gd name="connsiteX7" fmla="*/ 180013 w 347326"/>
                <a:gd name="connsiteY7" fmla="*/ 0 h 36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326" h="360025">
                  <a:moveTo>
                    <a:pt x="180013" y="0"/>
                  </a:moveTo>
                  <a:lnTo>
                    <a:pt x="347326" y="0"/>
                  </a:lnTo>
                  <a:lnTo>
                    <a:pt x="347326" y="360025"/>
                  </a:lnTo>
                  <a:lnTo>
                    <a:pt x="180013" y="360025"/>
                  </a:lnTo>
                  <a:cubicBezTo>
                    <a:pt x="93022" y="360025"/>
                    <a:pt x="20443" y="298320"/>
                    <a:pt x="3657" y="216291"/>
                  </a:cubicBezTo>
                  <a:lnTo>
                    <a:pt x="0" y="180013"/>
                  </a:lnTo>
                  <a:lnTo>
                    <a:pt x="3657" y="143734"/>
                  </a:lnTo>
                  <a:cubicBezTo>
                    <a:pt x="20443" y="61706"/>
                    <a:pt x="93022" y="0"/>
                    <a:pt x="180013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587" name="前言"/>
            <p:cNvSpPr/>
            <p:nvPr/>
          </p:nvSpPr>
          <p:spPr>
            <a:xfrm>
              <a:off x="1456750" y="3342443"/>
              <a:ext cx="256117" cy="3369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spcBef>
                  <a:spcPct val="0"/>
                </a:spcBef>
                <a:buFont typeface="Arial" panose="020B0604020202020204" pitchFamily="34" charset="0"/>
              </a:pPr>
              <a:r>
                <a:rPr lang="en-US" altLang="zh-CN" sz="3200">
                  <a:solidFill>
                    <a:srgbClr val="C12D0F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rgbClr val="C12D0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701925" y="3624263"/>
            <a:ext cx="8431213" cy="617537"/>
            <a:chOff x="1805164" y="3355859"/>
            <a:chExt cx="2159601" cy="358952"/>
          </a:xfrm>
        </p:grpSpPr>
        <p:sp>
          <p:nvSpPr>
            <p:cNvPr id="33" name="矩形 32"/>
            <p:cNvSpPr/>
            <p:nvPr/>
          </p:nvSpPr>
          <p:spPr bwMode="auto">
            <a:xfrm>
              <a:off x="1805164" y="3355859"/>
              <a:ext cx="2159601" cy="35895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21920" tIns="60960" rIns="121920" bIns="60960"/>
            <a:lstStyle/>
            <a:p>
              <a:pPr>
                <a:spcBef>
                  <a:spcPct val="0"/>
                </a:spcBef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FDE0BF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决胜全面建成小康社会取得成就与面临挑战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590" name="前言"/>
            <p:cNvSpPr/>
            <p:nvPr/>
          </p:nvSpPr>
          <p:spPr>
            <a:xfrm>
              <a:off x="1831455" y="3396460"/>
              <a:ext cx="2059863" cy="2675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0"/>
                </a:spcBef>
                <a:buFont typeface="Arial" panose="020B0604020202020204" pitchFamily="34" charset="0"/>
              </a:pPr>
              <a:endParaRPr lang="zh-CN" altLang="en-US" sz="2400" b="1" dirty="0">
                <a:solidFill>
                  <a:srgbClr val="FDE0B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78013" y="3551555"/>
            <a:ext cx="755650" cy="619125"/>
            <a:chOff x="1402754" y="3330442"/>
            <a:chExt cx="347326" cy="360025"/>
          </a:xfrm>
        </p:grpSpPr>
        <p:sp>
          <p:nvSpPr>
            <p:cNvPr id="36" name="任意多边形 35"/>
            <p:cNvSpPr/>
            <p:nvPr/>
          </p:nvSpPr>
          <p:spPr bwMode="auto">
            <a:xfrm>
              <a:off x="1402754" y="3330442"/>
              <a:ext cx="347326" cy="360025"/>
            </a:xfrm>
            <a:custGeom>
              <a:avLst/>
              <a:gdLst>
                <a:gd name="connsiteX0" fmla="*/ 180013 w 347326"/>
                <a:gd name="connsiteY0" fmla="*/ 0 h 360025"/>
                <a:gd name="connsiteX1" fmla="*/ 347326 w 347326"/>
                <a:gd name="connsiteY1" fmla="*/ 0 h 360025"/>
                <a:gd name="connsiteX2" fmla="*/ 347326 w 347326"/>
                <a:gd name="connsiteY2" fmla="*/ 360025 h 360025"/>
                <a:gd name="connsiteX3" fmla="*/ 180013 w 347326"/>
                <a:gd name="connsiteY3" fmla="*/ 360025 h 360025"/>
                <a:gd name="connsiteX4" fmla="*/ 3657 w 347326"/>
                <a:gd name="connsiteY4" fmla="*/ 216291 h 360025"/>
                <a:gd name="connsiteX5" fmla="*/ 0 w 347326"/>
                <a:gd name="connsiteY5" fmla="*/ 180013 h 360025"/>
                <a:gd name="connsiteX6" fmla="*/ 3657 w 347326"/>
                <a:gd name="connsiteY6" fmla="*/ 143734 h 360025"/>
                <a:gd name="connsiteX7" fmla="*/ 180013 w 347326"/>
                <a:gd name="connsiteY7" fmla="*/ 0 h 36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326" h="360025">
                  <a:moveTo>
                    <a:pt x="180013" y="0"/>
                  </a:moveTo>
                  <a:lnTo>
                    <a:pt x="347326" y="0"/>
                  </a:lnTo>
                  <a:lnTo>
                    <a:pt x="347326" y="360025"/>
                  </a:lnTo>
                  <a:lnTo>
                    <a:pt x="180013" y="360025"/>
                  </a:lnTo>
                  <a:cubicBezTo>
                    <a:pt x="93022" y="360025"/>
                    <a:pt x="20443" y="298320"/>
                    <a:pt x="3657" y="216291"/>
                  </a:cubicBezTo>
                  <a:lnTo>
                    <a:pt x="0" y="180013"/>
                  </a:lnTo>
                  <a:lnTo>
                    <a:pt x="3657" y="143734"/>
                  </a:lnTo>
                  <a:cubicBezTo>
                    <a:pt x="20443" y="61706"/>
                    <a:pt x="93022" y="0"/>
                    <a:pt x="180013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593" name="前言"/>
            <p:cNvSpPr/>
            <p:nvPr/>
          </p:nvSpPr>
          <p:spPr>
            <a:xfrm>
              <a:off x="1456750" y="3342443"/>
              <a:ext cx="278736" cy="3369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spcBef>
                  <a:spcPct val="0"/>
                </a:spcBef>
                <a:buFont typeface="Arial" panose="020B0604020202020204" pitchFamily="34" charset="0"/>
              </a:pPr>
              <a:r>
                <a:rPr lang="en-US" altLang="zh-CN" sz="3200">
                  <a:solidFill>
                    <a:srgbClr val="C12D0F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rgbClr val="C12D0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701925" y="4454525"/>
            <a:ext cx="8499475" cy="619125"/>
            <a:chOff x="1805164" y="3355860"/>
            <a:chExt cx="2159597" cy="360417"/>
          </a:xfrm>
        </p:grpSpPr>
        <p:sp>
          <p:nvSpPr>
            <p:cNvPr id="39" name="矩形 38"/>
            <p:cNvSpPr/>
            <p:nvPr/>
          </p:nvSpPr>
          <p:spPr bwMode="auto">
            <a:xfrm>
              <a:off x="1805164" y="3355860"/>
              <a:ext cx="2159597" cy="36041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2400" b="1">
                  <a:solidFill>
                    <a:srgbClr val="FDE0BF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2035</a:t>
              </a:r>
              <a:r>
                <a:rPr lang="zh-CN" altLang="en-US" sz="2400" b="1" dirty="0">
                  <a:solidFill>
                    <a:srgbClr val="FDE0BF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年远景目标和“十四五”主要目标、重点任务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596" name="前言"/>
            <p:cNvSpPr/>
            <p:nvPr/>
          </p:nvSpPr>
          <p:spPr>
            <a:xfrm>
              <a:off x="1805164" y="3415005"/>
              <a:ext cx="2159597" cy="2680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0"/>
                </a:spcBef>
                <a:buFont typeface="Arial" panose="020B0604020202020204" pitchFamily="34" charset="0"/>
              </a:pPr>
              <a:endParaRPr lang="zh-CN" altLang="en-US" sz="2400" b="1" dirty="0">
                <a:solidFill>
                  <a:srgbClr val="FDE0B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846263" y="4433888"/>
            <a:ext cx="755650" cy="619125"/>
            <a:chOff x="1402754" y="3330442"/>
            <a:chExt cx="347326" cy="360025"/>
          </a:xfrm>
        </p:grpSpPr>
        <p:sp>
          <p:nvSpPr>
            <p:cNvPr id="42" name="任意多边形 41"/>
            <p:cNvSpPr/>
            <p:nvPr/>
          </p:nvSpPr>
          <p:spPr bwMode="auto">
            <a:xfrm>
              <a:off x="1402754" y="3330442"/>
              <a:ext cx="347326" cy="360025"/>
            </a:xfrm>
            <a:custGeom>
              <a:avLst/>
              <a:gdLst>
                <a:gd name="connsiteX0" fmla="*/ 180013 w 347326"/>
                <a:gd name="connsiteY0" fmla="*/ 0 h 360025"/>
                <a:gd name="connsiteX1" fmla="*/ 347326 w 347326"/>
                <a:gd name="connsiteY1" fmla="*/ 0 h 360025"/>
                <a:gd name="connsiteX2" fmla="*/ 347326 w 347326"/>
                <a:gd name="connsiteY2" fmla="*/ 360025 h 360025"/>
                <a:gd name="connsiteX3" fmla="*/ 180013 w 347326"/>
                <a:gd name="connsiteY3" fmla="*/ 360025 h 360025"/>
                <a:gd name="connsiteX4" fmla="*/ 3657 w 347326"/>
                <a:gd name="connsiteY4" fmla="*/ 216291 h 360025"/>
                <a:gd name="connsiteX5" fmla="*/ 0 w 347326"/>
                <a:gd name="connsiteY5" fmla="*/ 180013 h 360025"/>
                <a:gd name="connsiteX6" fmla="*/ 3657 w 347326"/>
                <a:gd name="connsiteY6" fmla="*/ 143734 h 360025"/>
                <a:gd name="connsiteX7" fmla="*/ 180013 w 347326"/>
                <a:gd name="connsiteY7" fmla="*/ 0 h 36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326" h="360025">
                  <a:moveTo>
                    <a:pt x="180013" y="0"/>
                  </a:moveTo>
                  <a:lnTo>
                    <a:pt x="347326" y="0"/>
                  </a:lnTo>
                  <a:lnTo>
                    <a:pt x="347326" y="360025"/>
                  </a:lnTo>
                  <a:lnTo>
                    <a:pt x="180013" y="360025"/>
                  </a:lnTo>
                  <a:cubicBezTo>
                    <a:pt x="93022" y="360025"/>
                    <a:pt x="20443" y="298320"/>
                    <a:pt x="3657" y="216291"/>
                  </a:cubicBezTo>
                  <a:lnTo>
                    <a:pt x="0" y="180013"/>
                  </a:lnTo>
                  <a:lnTo>
                    <a:pt x="3657" y="143734"/>
                  </a:lnTo>
                  <a:cubicBezTo>
                    <a:pt x="20443" y="61706"/>
                    <a:pt x="93022" y="0"/>
                    <a:pt x="180013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599" name="前言"/>
            <p:cNvSpPr/>
            <p:nvPr/>
          </p:nvSpPr>
          <p:spPr>
            <a:xfrm>
              <a:off x="1456750" y="3342443"/>
              <a:ext cx="283844" cy="3369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spcBef>
                  <a:spcPct val="0"/>
                </a:spcBef>
                <a:buFont typeface="Arial" panose="020B0604020202020204" pitchFamily="34" charset="0"/>
              </a:pPr>
              <a:r>
                <a:rPr lang="en-US" altLang="zh-CN" sz="3200">
                  <a:solidFill>
                    <a:srgbClr val="C12D0F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rgbClr val="C12D0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640257" y="5259388"/>
            <a:ext cx="8497008" cy="603884"/>
            <a:chOff x="1796883" y="3355860"/>
            <a:chExt cx="2167835" cy="434428"/>
          </a:xfrm>
        </p:grpSpPr>
        <p:sp>
          <p:nvSpPr>
            <p:cNvPr id="45" name="矩形 44"/>
            <p:cNvSpPr/>
            <p:nvPr/>
          </p:nvSpPr>
          <p:spPr bwMode="auto">
            <a:xfrm>
              <a:off x="1805164" y="3355860"/>
              <a:ext cx="2159554" cy="40427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21920" tIns="60960" rIns="121920" bIns="60960"/>
            <a:lstStyle/>
            <a:p>
              <a:pPr>
                <a:spcBef>
                  <a:spcPct val="0"/>
                </a:spcBef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FDE0BF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坚持党的全面领导，动员各方力量，为实现目标而团结奋斗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602" name="前言"/>
            <p:cNvSpPr/>
            <p:nvPr/>
          </p:nvSpPr>
          <p:spPr>
            <a:xfrm>
              <a:off x="1796883" y="3459099"/>
              <a:ext cx="2142861" cy="3311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0"/>
                </a:spcBef>
                <a:buFont typeface="Arial" panose="020B0604020202020204" pitchFamily="34" charset="0"/>
              </a:pPr>
              <a:endParaRPr lang="zh-CN" altLang="en-US" sz="2400" b="1" dirty="0">
                <a:solidFill>
                  <a:srgbClr val="FDE0B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846580" y="5297805"/>
            <a:ext cx="784225" cy="611221"/>
            <a:chOff x="1402754" y="3330442"/>
            <a:chExt cx="360808" cy="421672"/>
          </a:xfrm>
        </p:grpSpPr>
        <p:sp>
          <p:nvSpPr>
            <p:cNvPr id="48" name="任意多边形 47"/>
            <p:cNvSpPr/>
            <p:nvPr/>
          </p:nvSpPr>
          <p:spPr bwMode="auto">
            <a:xfrm>
              <a:off x="1402754" y="3330442"/>
              <a:ext cx="347661" cy="335129"/>
            </a:xfrm>
            <a:custGeom>
              <a:avLst/>
              <a:gdLst>
                <a:gd name="connsiteX0" fmla="*/ 180013 w 347326"/>
                <a:gd name="connsiteY0" fmla="*/ 0 h 360025"/>
                <a:gd name="connsiteX1" fmla="*/ 347326 w 347326"/>
                <a:gd name="connsiteY1" fmla="*/ 0 h 360025"/>
                <a:gd name="connsiteX2" fmla="*/ 347326 w 347326"/>
                <a:gd name="connsiteY2" fmla="*/ 360025 h 360025"/>
                <a:gd name="connsiteX3" fmla="*/ 180013 w 347326"/>
                <a:gd name="connsiteY3" fmla="*/ 360025 h 360025"/>
                <a:gd name="connsiteX4" fmla="*/ 3657 w 347326"/>
                <a:gd name="connsiteY4" fmla="*/ 216291 h 360025"/>
                <a:gd name="connsiteX5" fmla="*/ 0 w 347326"/>
                <a:gd name="connsiteY5" fmla="*/ 180013 h 360025"/>
                <a:gd name="connsiteX6" fmla="*/ 3657 w 347326"/>
                <a:gd name="connsiteY6" fmla="*/ 143734 h 360025"/>
                <a:gd name="connsiteX7" fmla="*/ 180013 w 347326"/>
                <a:gd name="connsiteY7" fmla="*/ 0 h 36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326" h="360025">
                  <a:moveTo>
                    <a:pt x="180013" y="0"/>
                  </a:moveTo>
                  <a:lnTo>
                    <a:pt x="347326" y="0"/>
                  </a:lnTo>
                  <a:lnTo>
                    <a:pt x="347326" y="360025"/>
                  </a:lnTo>
                  <a:lnTo>
                    <a:pt x="180013" y="360025"/>
                  </a:lnTo>
                  <a:cubicBezTo>
                    <a:pt x="93022" y="360025"/>
                    <a:pt x="20443" y="298320"/>
                    <a:pt x="3657" y="216291"/>
                  </a:cubicBezTo>
                  <a:lnTo>
                    <a:pt x="0" y="180013"/>
                  </a:lnTo>
                  <a:lnTo>
                    <a:pt x="3657" y="143734"/>
                  </a:lnTo>
                  <a:cubicBezTo>
                    <a:pt x="20443" y="61706"/>
                    <a:pt x="93022" y="0"/>
                    <a:pt x="180013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605" name="前言"/>
            <p:cNvSpPr/>
            <p:nvPr/>
          </p:nvSpPr>
          <p:spPr>
            <a:xfrm>
              <a:off x="1485287" y="3349521"/>
              <a:ext cx="278275" cy="4025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0"/>
                </a:spcBef>
                <a:buFont typeface="Arial" panose="020B0604020202020204" pitchFamily="34" charset="0"/>
              </a:pPr>
              <a:r>
                <a:rPr lang="en-US" altLang="zh-CN" sz="3200">
                  <a:solidFill>
                    <a:srgbClr val="C12D0F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04</a:t>
              </a:r>
              <a:endParaRPr lang="zh-CN" altLang="en-US" sz="3200" dirty="0">
                <a:solidFill>
                  <a:srgbClr val="C12D0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 bwMode="auto">
          <a:xfrm>
            <a:off x="0" y="-7937"/>
            <a:ext cx="12192000" cy="21415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2" name="矩形 8"/>
          <p:cNvSpPr/>
          <p:nvPr/>
        </p:nvSpPr>
        <p:spPr>
          <a:xfrm>
            <a:off x="0" y="-7937"/>
            <a:ext cx="12192000" cy="1968500"/>
          </a:xfrm>
          <a:prstGeom prst="rect">
            <a:avLst/>
          </a:prstGeom>
          <a:solidFill>
            <a:srgbClr val="C12D0F"/>
          </a:solidFill>
          <a:ln w="9525">
            <a:noFill/>
          </a:ln>
        </p:spPr>
        <p:txBody>
          <a:bodyPr lIns="121920" tIns="60960" rIns="121920" bIns="60960" anchor="t"/>
          <a:p>
            <a:pPr>
              <a:spcBef>
                <a:spcPct val="0"/>
              </a:spcBef>
              <a:buFont typeface="Arial" panose="020B0604020202020204" pitchFamily="34" charset="0"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03" name="图片 9"/>
          <p:cNvPicPr>
            <a:picLocks noChangeAspect="1"/>
          </p:cNvPicPr>
          <p:nvPr/>
        </p:nvPicPr>
        <p:blipFill>
          <a:blip r:embed="rId1"/>
          <a:srcRect t="-2"/>
          <a:stretch>
            <a:fillRect/>
          </a:stretch>
        </p:blipFill>
        <p:spPr>
          <a:xfrm>
            <a:off x="0" y="-7937"/>
            <a:ext cx="4764088" cy="196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图文框 10"/>
          <p:cNvSpPr/>
          <p:nvPr/>
        </p:nvSpPr>
        <p:spPr bwMode="auto">
          <a:xfrm>
            <a:off x="0" y="-7937"/>
            <a:ext cx="12192000" cy="6858000"/>
          </a:xfrm>
          <a:prstGeom prst="frame">
            <a:avLst>
              <a:gd name="adj1" fmla="val 167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5" name="矩形 11"/>
          <p:cNvSpPr/>
          <p:nvPr/>
        </p:nvSpPr>
        <p:spPr>
          <a:xfrm>
            <a:off x="612775" y="3530600"/>
            <a:ext cx="10771188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0"/>
              </a:spcBef>
            </a:pPr>
            <a:endParaRPr lang="zh-CN" altLang="en-US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5606" name="Freeform 5"/>
          <p:cNvSpPr/>
          <p:nvPr/>
        </p:nvSpPr>
        <p:spPr>
          <a:xfrm>
            <a:off x="5402263" y="2232025"/>
            <a:ext cx="1192212" cy="10810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02" h="360">
                <a:moveTo>
                  <a:pt x="171" y="4"/>
                </a:moveTo>
                <a:cubicBezTo>
                  <a:pt x="260" y="37"/>
                  <a:pt x="313" y="143"/>
                  <a:pt x="268" y="229"/>
                </a:cubicBezTo>
                <a:cubicBezTo>
                  <a:pt x="155" y="116"/>
                  <a:pt x="155" y="116"/>
                  <a:pt x="155" y="116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71" y="46"/>
                  <a:pt x="171" y="46"/>
                  <a:pt x="171" y="46"/>
                </a:cubicBezTo>
                <a:cubicBezTo>
                  <a:pt x="157" y="61"/>
                  <a:pt x="133" y="64"/>
                  <a:pt x="117" y="58"/>
                </a:cubicBezTo>
                <a:cubicBezTo>
                  <a:pt x="32" y="143"/>
                  <a:pt x="32" y="143"/>
                  <a:pt x="32" y="143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225" y="272"/>
                  <a:pt x="225" y="272"/>
                  <a:pt x="225" y="272"/>
                </a:cubicBezTo>
                <a:cubicBezTo>
                  <a:pt x="170" y="302"/>
                  <a:pt x="94" y="292"/>
                  <a:pt x="38" y="234"/>
                </a:cubicBezTo>
                <a:cubicBezTo>
                  <a:pt x="10" y="261"/>
                  <a:pt x="10" y="261"/>
                  <a:pt x="10" y="261"/>
                </a:cubicBezTo>
                <a:cubicBezTo>
                  <a:pt x="19" y="272"/>
                  <a:pt x="25" y="283"/>
                  <a:pt x="34" y="291"/>
                </a:cubicBezTo>
                <a:cubicBezTo>
                  <a:pt x="33" y="292"/>
                  <a:pt x="31" y="294"/>
                  <a:pt x="31" y="294"/>
                </a:cubicBezTo>
                <a:cubicBezTo>
                  <a:pt x="29" y="294"/>
                  <a:pt x="28" y="293"/>
                  <a:pt x="26" y="293"/>
                </a:cubicBezTo>
                <a:cubicBezTo>
                  <a:pt x="12" y="293"/>
                  <a:pt x="0" y="306"/>
                  <a:pt x="0" y="320"/>
                </a:cubicBezTo>
                <a:cubicBezTo>
                  <a:pt x="0" y="335"/>
                  <a:pt x="12" y="347"/>
                  <a:pt x="26" y="347"/>
                </a:cubicBezTo>
                <a:cubicBezTo>
                  <a:pt x="41" y="347"/>
                  <a:pt x="53" y="335"/>
                  <a:pt x="53" y="320"/>
                </a:cubicBezTo>
                <a:cubicBezTo>
                  <a:pt x="53" y="318"/>
                  <a:pt x="53" y="317"/>
                  <a:pt x="52" y="315"/>
                </a:cubicBezTo>
                <a:cubicBezTo>
                  <a:pt x="57" y="311"/>
                  <a:pt x="57" y="311"/>
                  <a:pt x="57" y="311"/>
                </a:cubicBezTo>
                <a:cubicBezTo>
                  <a:pt x="121" y="355"/>
                  <a:pt x="192" y="360"/>
                  <a:pt x="268" y="315"/>
                </a:cubicBezTo>
                <a:cubicBezTo>
                  <a:pt x="299" y="346"/>
                  <a:pt x="299" y="346"/>
                  <a:pt x="299" y="346"/>
                </a:cubicBezTo>
                <a:cubicBezTo>
                  <a:pt x="342" y="304"/>
                  <a:pt x="342" y="304"/>
                  <a:pt x="342" y="304"/>
                </a:cubicBezTo>
                <a:cubicBezTo>
                  <a:pt x="311" y="272"/>
                  <a:pt x="311" y="272"/>
                  <a:pt x="311" y="272"/>
                </a:cubicBezTo>
                <a:cubicBezTo>
                  <a:pt x="402" y="135"/>
                  <a:pt x="280" y="0"/>
                  <a:pt x="171" y="4"/>
                </a:cubicBezTo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7" name="文本框 112648"/>
          <p:cNvSpPr txBox="1"/>
          <p:nvPr/>
        </p:nvSpPr>
        <p:spPr>
          <a:xfrm>
            <a:off x="696913" y="3673475"/>
            <a:ext cx="103251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                      </a:t>
            </a:r>
            <a:r>
              <a:rPr lang="zh-CN" sz="3200" b="1" dirty="0">
                <a:latin typeface="Arial" panose="020B060402020202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党的十九届五中全会重点内容概述</a:t>
            </a:r>
            <a:endParaRPr lang="zh-CN" sz="3200" b="1" dirty="0">
              <a:latin typeface="Arial" panose="020B060402020202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5608" name="矩形 112649"/>
          <p:cNvSpPr/>
          <p:nvPr/>
        </p:nvSpPr>
        <p:spPr>
          <a:xfrm>
            <a:off x="4541838" y="485775"/>
            <a:ext cx="3144837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第一部分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29" name="组合 7"/>
          <p:cNvGrpSpPr/>
          <p:nvPr/>
        </p:nvGrpSpPr>
        <p:grpSpPr>
          <a:xfrm>
            <a:off x="92075" y="-123825"/>
            <a:ext cx="12099925" cy="1198563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2" name="文本框 29"/>
            <p:cNvSpPr txBox="1"/>
            <p:nvPr/>
          </p:nvSpPr>
          <p:spPr>
            <a:xfrm>
              <a:off x="1619396" y="413567"/>
              <a:ext cx="3867004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党的十九届五中全会</a:t>
              </a:r>
              <a:endPara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2533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889000" y="2046288"/>
            <a:ext cx="10414000" cy="44529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457200" algn="just">
              <a:lnSpc>
                <a:spcPts val="3775"/>
              </a:lnSpc>
              <a:spcBef>
                <a:spcPct val="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会一致认为，面对错综复杂的国际形势、艰巨繁重的国内改革发展稳定任务特别是新冠肺炎疫情严重冲击，以习近平同志为核心的党中央不忘初心、牢记使命，团结带领全党全国各族人民砥砺前行、开拓创新，奋发有为推进党和国家各项事业，战胜各种风险挑战，中国特色社会主义的航船继续乘风破浪、坚毅前行。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再次证明，有习近平同志作为党中央的核心、全党的核心领航掌舵，有全党全国各族人民团结一心、顽强奋斗，我们就一定能够战胜前进道路上出现的各种艰难险阻，一定能够在新时代把中国特色社会主义更加有力地推向前进。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ts val="3775"/>
              </a:lnSpc>
              <a:spcBef>
                <a:spcPct val="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中国共产党第十九届中央委员会第五次全体会议公报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11625" y="1122363"/>
            <a:ext cx="4035425" cy="914400"/>
            <a:chOff x="4412714" y="1773436"/>
            <a:chExt cx="4498959" cy="914400"/>
          </a:xfrm>
        </p:grpSpPr>
        <p:sp>
          <p:nvSpPr>
            <p:cNvPr id="4" name="矩形: 圆角 6"/>
            <p:cNvSpPr/>
            <p:nvPr/>
          </p:nvSpPr>
          <p:spPr>
            <a:xfrm>
              <a:off x="4412714" y="1773436"/>
              <a:ext cx="4498959" cy="91440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 dirty="0"/>
            </a:p>
          </p:txBody>
        </p:sp>
        <p:sp>
          <p:nvSpPr>
            <p:cNvPr id="5" name="Freeform 5"/>
            <p:cNvSpPr>
              <a:spLocks noChangeAspect="1"/>
            </p:cNvSpPr>
            <p:nvPr/>
          </p:nvSpPr>
          <p:spPr bwMode="auto">
            <a:xfrm>
              <a:off x="4622574" y="1961573"/>
              <a:ext cx="538191" cy="538189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256822" y="1901071"/>
              <a:ext cx="3484183" cy="64516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fontAlgn="base"/>
              <a:r>
                <a:rPr lang="zh-CN" altLang="en-US" sz="3600" b="1" strike="noStrike" noProof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一个重要判断</a:t>
              </a:r>
              <a:endParaRPr lang="zh-CN" altLang="en-US" sz="3600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文本占位符 84994"/>
          <p:cNvSpPr>
            <a:spLocks noGrp="1"/>
          </p:cNvSpPr>
          <p:nvPr>
            <p:ph type="body"/>
          </p:nvPr>
        </p:nvSpPr>
        <p:spPr>
          <a:xfrm>
            <a:off x="339725" y="1346200"/>
            <a:ext cx="7083425" cy="5972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atinLnBrk="0">
              <a:lnSpc>
                <a:spcPts val="35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全面</a:t>
            </a:r>
            <a:r>
              <a:rPr lang="zh-CN" altLang="en-US" sz="28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总结了决胜全面建成小康社会取得的决定性成就</a:t>
            </a:r>
            <a:endParaRPr lang="zh-CN" altLang="en-US" sz="28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atinLnBrk="0">
              <a:lnSpc>
                <a:spcPts val="35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深入分析了我国发展环境面临的深刻复杂变化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atinLnBrk="0">
              <a:lnSpc>
                <a:spcPts val="35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清晰展望了到</a:t>
            </a:r>
            <a:r>
              <a:rPr lang="en-US" altLang="zh-CN" sz="2800" b="1">
                <a:solidFill>
                  <a:srgbClr val="36039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2035</a:t>
            </a:r>
            <a:r>
              <a:rPr lang="zh-CN" altLang="en-US" sz="2800" b="1" dirty="0">
                <a:solidFill>
                  <a:srgbClr val="36039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基本实现社会主义现代化的</a:t>
            </a:r>
            <a:r>
              <a:rPr lang="zh-CN" altLang="en-US" sz="2800" b="1" dirty="0">
                <a:solidFill>
                  <a:srgbClr val="36039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远景目标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atinLnBrk="0">
              <a:lnSpc>
                <a:spcPts val="35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明确提出了</a:t>
            </a:r>
            <a:r>
              <a:rPr lang="zh-CN" altLang="en-US" sz="2800" b="1" dirty="0">
                <a:solidFill>
                  <a:srgbClr val="36039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“十四五”时期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我国经济社会发展的</a:t>
            </a:r>
            <a:r>
              <a:rPr lang="zh-CN" altLang="en-US" sz="2800" b="1" dirty="0">
                <a:solidFill>
                  <a:srgbClr val="36039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指导方针、主要目标、重点任务、重大举措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，是开启全面建设社会主义现代化国家新征程、向第二个百年奋斗目标进军的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纲领性文件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，是今后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年乃至更长时期我国经济社会发展的行动指南   </a:t>
            </a:r>
            <a:endParaRPr lang="en-US" altLang="zh-CN" sz="9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554" name="图片 84998" descr="00302968444_a7160836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675" y="2138363"/>
            <a:ext cx="4289425" cy="356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文本框 1"/>
          <p:cNvSpPr txBox="1"/>
          <p:nvPr/>
        </p:nvSpPr>
        <p:spPr>
          <a:xfrm>
            <a:off x="482600" y="-47625"/>
            <a:ext cx="11383963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全会通过的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建议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，全面贯彻习近平新时代中国特色社会主义思想，深入贯彻党的十九大精神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3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3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charRg st="24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3">
                                            <p:txEl>
                                              <p:charRg st="24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3">
                                            <p:txEl>
                                              <p:charRg st="24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charRg st="45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3">
                                            <p:txEl>
                                              <p:charRg st="45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3">
                                            <p:txEl>
                                              <p:charRg st="45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charRg st="73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3">
                                            <p:txEl>
                                              <p:charRg st="73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3">
                                            <p:txEl>
                                              <p:charRg st="73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701675" y="1238250"/>
            <a:ext cx="9239250" cy="5016500"/>
          </a:xfrm>
          <a:prstGeom prst="rect">
            <a:avLst/>
          </a:prstGeom>
        </p:spPr>
        <p:txBody>
          <a:bodyPr wrap="square">
            <a:spAutoFit/>
          </a:bodyPr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十九届五中全会精神的</a:t>
            </a:r>
            <a:r>
              <a:rPr kumimoji="0" lang="zh-CN" altLang="zh-CN" sz="3200" b="0" i="0" u="none" strike="noStrike" kern="1200" cap="none" spc="0" normalizeH="0" baseline="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核心要义</a:t>
            </a:r>
            <a:r>
              <a:rPr kumimoji="0" lang="en-US" altLang="zh-CN" sz="3200" b="1" i="0" u="none" strike="noStrike" kern="1200" cap="none" spc="0" normalizeH="0" baseline="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kumimoji="0" lang="zh-CN" altLang="zh-CN" sz="3200" b="1" i="0" u="none" strike="noStrike" kern="1200" cap="none" spc="0" normalizeH="0" baseline="0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三个“新”</a:t>
            </a:r>
            <a:endParaRPr kumimoji="0" lang="en-US" altLang="zh-CN" sz="3200" b="1" i="0" u="none" strike="noStrike" kern="1200" cap="none" spc="0" normalizeH="0" baseline="0" noProof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kumimoji="0" lang="en-US" altLang="zh-CN" sz="3200" b="0" i="0" u="none" strike="noStrike" kern="1200" cap="none" spc="0" normalizeH="0" baseline="0" noProof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kern="1200" cap="none" spc="0" normalizeH="0" baseline="0" noProof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zh-CN" sz="3200" b="0" i="0" u="none" strike="noStrike" kern="1200" cap="none" spc="0" normalizeH="0" baseline="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新发展阶段</a:t>
            </a:r>
            <a:endParaRPr kumimoji="0" lang="en-US" altLang="zh-CN" sz="3200" b="0" i="0" u="none" strike="noStrike" kern="1200" cap="none" spc="0" normalizeH="0" baseline="0" noProof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kern="1200" cap="none" spc="0" normalizeH="0" baseline="0" noProof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kern="1200" cap="none" spc="0" normalizeH="0" baseline="0" noProof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zh-CN" sz="3200" b="0" i="0" u="none" strike="noStrike" kern="1200" cap="none" spc="0" normalizeH="0" baseline="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新发展理念</a:t>
            </a:r>
            <a:endParaRPr kumimoji="0" lang="en-US" altLang="zh-CN" sz="3200" b="0" i="0" u="none" strike="noStrike" kern="1200" cap="none" spc="0" normalizeH="0" baseline="0" noProof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zh-CN" sz="3200" b="0" i="0" u="none" strike="noStrike" kern="1200" cap="none" spc="0" normalizeH="0" baseline="0" noProof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zh-CN" sz="3200" b="0" i="0" u="none" strike="noStrike" kern="1200" cap="none" spc="0" normalizeH="0" baseline="0" noProof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zh-CN" sz="3200" b="0" i="0" u="none" strike="noStrike" kern="1200" cap="none" spc="0" normalizeH="0" baseline="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新发展格局</a:t>
            </a:r>
            <a:endParaRPr kumimoji="0" lang="zh-CN" altLang="en-US" sz="3200" b="0" i="0" u="none" strike="noStrike" kern="1200" cap="none" spc="0" normalizeH="0" baseline="0" noProof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6866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4275" y="2379663"/>
            <a:ext cx="4946650" cy="33623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36867" name="组合 7"/>
          <p:cNvGrpSpPr/>
          <p:nvPr/>
        </p:nvGrpSpPr>
        <p:grpSpPr>
          <a:xfrm>
            <a:off x="92075" y="-90487"/>
            <a:ext cx="12099925" cy="1198562"/>
            <a:chOff x="91453" y="-90283"/>
            <a:chExt cx="12100547" cy="11977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53" y="132780"/>
              <a:ext cx="1317866" cy="9747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694087" y="965068"/>
              <a:ext cx="1049791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70" name="文本框 29"/>
            <p:cNvSpPr txBox="1"/>
            <p:nvPr/>
          </p:nvSpPr>
          <p:spPr>
            <a:xfrm>
              <a:off x="1619396" y="413567"/>
              <a:ext cx="3532586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党的十九届五中全会</a:t>
              </a:r>
              <a:endPara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36871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7169" y="-90283"/>
              <a:ext cx="3544831" cy="105461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138241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7223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l"/>
            <a:r>
              <a:rPr lang="zh-CN" altLang="en-US" sz="3200" dirty="0"/>
              <a:t>一、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全面把握新发展阶段</a:t>
            </a:r>
            <a:endParaRPr lang="zh-CN" altLang="en-US" sz="3200" dirty="0"/>
          </a:p>
        </p:txBody>
      </p:sp>
      <p:sp>
        <p:nvSpPr>
          <p:cNvPr id="37890" name="文本占位符 138242"/>
          <p:cNvSpPr>
            <a:spLocks noGrp="1"/>
          </p:cNvSpPr>
          <p:nvPr>
            <p:ph type="body" idx="4294967295"/>
          </p:nvPr>
        </p:nvSpPr>
        <p:spPr>
          <a:xfrm>
            <a:off x="555625" y="1266825"/>
            <a:ext cx="7596188" cy="51069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Font typeface="Wingdings" panose="05000000000000000000" pitchFamily="2" charset="2"/>
              <a:buChar char="u"/>
            </a:pPr>
            <a:r>
              <a:rPr lang="zh-CN" altLang="en-US" sz="2800" dirty="0"/>
              <a:t>进入新发展阶段是中华民族伟大复兴历史进程的大跨越。                                      </a:t>
            </a:r>
            <a:endParaRPr lang="en-US" altLang="zh-CN" sz="900"/>
          </a:p>
          <a:p>
            <a:pPr>
              <a:buFont typeface="Wingdings" panose="05000000000000000000" pitchFamily="2" charset="2"/>
              <a:buChar char="u"/>
            </a:pPr>
            <a:endParaRPr lang="en-US" altLang="zh-CN" sz="900"/>
          </a:p>
          <a:p>
            <a:pPr>
              <a:buFont typeface="Wingdings" panose="05000000000000000000" pitchFamily="2" charset="2"/>
              <a:buChar char="u"/>
            </a:pPr>
            <a:endParaRPr lang="en-US" altLang="zh-CN" sz="900"/>
          </a:p>
          <a:p>
            <a:pPr>
              <a:buFont typeface="Wingdings" panose="05000000000000000000" pitchFamily="2" charset="2"/>
              <a:buChar char="u"/>
            </a:pPr>
            <a:endParaRPr lang="en-US" altLang="zh-CN" sz="900"/>
          </a:p>
          <a:p>
            <a:pPr>
              <a:buFont typeface="Wingdings" panose="05000000000000000000" pitchFamily="2" charset="2"/>
              <a:buNone/>
            </a:pPr>
            <a:endParaRPr lang="en-US" altLang="zh-CN" sz="900"/>
          </a:p>
          <a:p>
            <a:pPr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2800" dirty="0"/>
              <a:t>我国在全面建成小康社会，实现了第一个百年奋斗目标之后，开启了全面建设社会主义现代化国家新征程，向第二个百年奋斗目标进军的新发展阶段。                                                                    </a:t>
            </a:r>
            <a:endParaRPr lang="zh-CN" altLang="en-US" sz="2800" dirty="0"/>
          </a:p>
          <a:p>
            <a:pPr>
              <a:buFont typeface="Wingdings" panose="05000000000000000000" pitchFamily="2" charset="2"/>
              <a:buChar char="u"/>
            </a:pPr>
            <a:endParaRPr lang="zh-CN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zh-CN" altLang="en-US" sz="900" dirty="0"/>
              <a:t>                                                                                                                                                                                       </a:t>
            </a:r>
            <a:endParaRPr lang="en-US" altLang="zh-CN" sz="900"/>
          </a:p>
          <a:p>
            <a:pPr>
              <a:buFont typeface="Wingdings" panose="05000000000000000000" pitchFamily="2" charset="2"/>
              <a:buChar char="u"/>
            </a:pPr>
            <a:endParaRPr lang="zh-CN" altLang="en-US" sz="900" dirty="0"/>
          </a:p>
        </p:txBody>
      </p:sp>
      <p:pic>
        <p:nvPicPr>
          <p:cNvPr id="37891" name="图片 138245" descr="296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3725" y="741363"/>
            <a:ext cx="3709988" cy="5441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charRg st="69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charRg st="69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355,&quot;width&quot;:5065}"/>
</p:tagLst>
</file>

<file path=ppt/tags/tag10.xml><?xml version="1.0" encoding="utf-8"?>
<p:tagLst xmlns:p="http://schemas.openxmlformats.org/presentationml/2006/main">
  <p:tag name="KSO_WM_TEMPLATE_CATEGORY" val="diagram"/>
  <p:tag name="KSO_WM_TEMPLATE_INDEX" val="20171553"/>
  <p:tag name="KSO_WM_TAG_VERSION" val="1.0"/>
  <p:tag name="KSO_WM_BEAUTIFY_FLAG" val="#wm#"/>
  <p:tag name="KSO_WM_UNIT_TYPE" val="n_h_a"/>
  <p:tag name="KSO_WM_UNIT_INDEX" val="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7"/>
  <p:tag name="KSO_WM_DIAGRAM_GROUP_CODE" val="n1-1"/>
  <p:tag name="KSO_WM_UNIT_ID" val="diagram20171553_1*n_h_a*1_1_1"/>
  <p:tag name="KSO_WM_UNIT_FILL_FORE_SCHEMECOLOR_INDEX" val="8"/>
  <p:tag name="KSO_WM_UNIT_FILL_TYPE" val="1"/>
  <p:tag name="KSO_WM_UNIT_LINE_FORE_SCHEMECOLOR_INDEX" val="8"/>
  <p:tag name="KSO_WM_UNIT_LINE_FILL_TYPE" val="2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TEMPLATE_CATEGORY" val="diagram"/>
  <p:tag name="KSO_WM_TEMPLATE_INDEX" val="20171553"/>
  <p:tag name="KSO_WM_UNIT_CLEAR" val="1"/>
  <p:tag name="KSO_WM_TAG_VERSION" val="1.0"/>
  <p:tag name="KSO_WM_BEAUTIFY_FLAG" val="#wm#"/>
  <p:tag name="KSO_WM_UNIT_TYPE" val="n_h_i"/>
  <p:tag name="KSO_WM_UNIT_INDEX" val="1_2_1"/>
  <p:tag name="KSO_WM_UNIT_ID" val="diagram20171553_1*n_h_i*1_2_1"/>
  <p:tag name="KSO_WM_UNIT_LAYERLEVEL" val="1_1_1"/>
  <p:tag name="KSO_WM_DIAGRAM_GROUP_CODE" val="n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TEMPLATE_CATEGORY" val="diagram"/>
  <p:tag name="KSO_WM_TEMPLATE_INDEX" val="20171553"/>
  <p:tag name="KSO_WM_TAG_VERSION" val="1.0"/>
  <p:tag name="KSO_WM_BEAUTIFY_FLAG" val="#wm#"/>
  <p:tag name="KSO_WM_UNIT_TYPE" val="n_h_f"/>
  <p:tag name="KSO_WM_UNIT_INDEX" val="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24"/>
  <p:tag name="KSO_WM_DIAGRAM_GROUP_CODE" val="n1-1"/>
  <p:tag name="KSO_WM_UNIT_ID" val="diagram20171553_1*n_h_f*1_2_1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TEMPLATE_CATEGORY" val="diagram"/>
  <p:tag name="KSO_WM_TEMPLATE_INDEX" val="20171553"/>
  <p:tag name="KSO_WM_UNIT_CLEAR" val="1"/>
  <p:tag name="KSO_WM_TAG_VERSION" val="1.0"/>
  <p:tag name="KSO_WM_BEAUTIFY_FLAG" val="#wm#"/>
  <p:tag name="KSO_WM_UNIT_TYPE" val="n_h_i"/>
  <p:tag name="KSO_WM_UNIT_INDEX" val="1_2_2"/>
  <p:tag name="KSO_WM_UNIT_ID" val="diagram20171553_1*n_h_i*1_2_2"/>
  <p:tag name="KSO_WM_UNIT_LAYERLEVEL" val="1_1_1"/>
  <p:tag name="KSO_WM_DIAGRAM_GROUP_CODE" val="n1-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TEMPLATE_CATEGORY" val="diagram"/>
  <p:tag name="KSO_WM_TEMPLATE_INDEX" val="20171553"/>
  <p:tag name="KSO_WM_UNIT_CLEAR" val="1"/>
  <p:tag name="KSO_WM_TAG_VERSION" val="1.0"/>
  <p:tag name="KSO_WM_BEAUTIFY_FLAG" val="#wm#"/>
  <p:tag name="KSO_WM_UNIT_TYPE" val="n_h_i"/>
  <p:tag name="KSO_WM_UNIT_INDEX" val="1_2_3"/>
  <p:tag name="KSO_WM_UNIT_ID" val="diagram20171553_1*n_h_i*1_2_3"/>
  <p:tag name="KSO_WM_UNIT_LAYERLEVEL" val="1_1_1"/>
  <p:tag name="KSO_WM_DIAGRAM_GROUP_CODE" val="n1-1"/>
  <p:tag name="KSO_WM_UNIT_LINE_FORE_SCHEMECOLOR_INDEX" val="14"/>
  <p:tag name="KSO_WM_UNIT_LINE_FILL_TYPE" val="2"/>
</p:tagLst>
</file>

<file path=ppt/tags/tag15.xml><?xml version="1.0" encoding="utf-8"?>
<p:tagLst xmlns:p="http://schemas.openxmlformats.org/presentationml/2006/main">
  <p:tag name="KSO_WM_TEMPLATE_CATEGORY" val="diagram"/>
  <p:tag name="KSO_WM_TEMPLATE_INDEX" val="20171553"/>
  <p:tag name="KSO_WM_UNIT_CLEAR" val="1"/>
  <p:tag name="KSO_WM_TAG_VERSION" val="1.0"/>
  <p:tag name="KSO_WM_BEAUTIFY_FLAG" val="#wm#"/>
  <p:tag name="KSO_WM_UNIT_TYPE" val="n_h_i"/>
  <p:tag name="KSO_WM_UNIT_INDEX" val="1_2_4"/>
  <p:tag name="KSO_WM_UNIT_ID" val="diagram20171553_1*n_h_i*1_2_4"/>
  <p:tag name="KSO_WM_UNIT_LAYERLEVEL" val="1_1_1"/>
  <p:tag name="KSO_WM_DIAGRAM_GROUP_CODE" val="n1-1"/>
  <p:tag name="KSO_WM_UNIT_LINE_FORE_SCHEMECOLOR_INDEX" val="14"/>
  <p:tag name="KSO_WM_UNIT_LINE_FILL_TYPE" val="2"/>
</p:tagLst>
</file>

<file path=ppt/tags/tag16.xml><?xml version="1.0" encoding="utf-8"?>
<p:tagLst xmlns:p="http://schemas.openxmlformats.org/presentationml/2006/main">
  <p:tag name="KSO_WM_TEMPLATE_CATEGORY" val="diagram"/>
  <p:tag name="KSO_WM_TEMPLATE_INDEX" val="20171553"/>
  <p:tag name="KSO_WM_TAG_VERSION" val="1.0"/>
  <p:tag name="KSO_WM_BEAUTIFY_FLAG" val="#wm#"/>
  <p:tag name="KSO_WM_UNIT_TYPE" val="n_h_f"/>
  <p:tag name="KSO_WM_UNIT_INDEX" val="1_2_2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24"/>
  <p:tag name="KSO_WM_DIAGRAM_GROUP_CODE" val="n1-1"/>
  <p:tag name="KSO_WM_UNIT_ID" val="diagram20171553_1*n_h_f*1_2_2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PLACING_PICTURE_USER_VIEWPORT" val="{&quot;height&quot;:7698,&quot;width&quot;:5255}"/>
</p:tagLst>
</file>

<file path=ppt/tags/tag18.xml><?xml version="1.0" encoding="utf-8"?>
<p:tagLst xmlns:p="http://schemas.openxmlformats.org/presentationml/2006/main">
  <p:tag name="KSO_WM_BEAUTIFY_FLAG" val="#wm#"/>
  <p:tag name="KSO_WM_TEMPLATE_CATEGORY" val="diagram"/>
  <p:tag name="KSO_WM_TEMPLATE_INDEX" val="20207801"/>
</p:tagLst>
</file>

<file path=ppt/tags/tag19.xml><?xml version="1.0" encoding="utf-8"?>
<p:tagLst xmlns:p="http://schemas.openxmlformats.org/presentationml/2006/main">
  <p:tag name="KSO_WM_BEAUTIFY_FLAG" val="#wm#"/>
  <p:tag name="KSO_WM_TEMPLATE_CATEGORY" val="diagram"/>
  <p:tag name="KSO_WM_TEMPLATE_INDEX" val="20207801"/>
</p:tagLst>
</file>

<file path=ppt/tags/tag2.xml><?xml version="1.0" encoding="utf-8"?>
<p:tagLst xmlns:p="http://schemas.openxmlformats.org/presentationml/2006/main">
  <p:tag name="KSO_WM_UNIT_PLACING_PICTURE_USER_VIEWPORT" val="{&quot;height&quot;:5015,&quot;width&quot;:15042.499212598424}"/>
</p:tagLst>
</file>

<file path=ppt/tags/tag20.xml><?xml version="1.0" encoding="utf-8"?>
<p:tagLst xmlns:p="http://schemas.openxmlformats.org/presentationml/2006/main">
  <p:tag name="KSO_WM_BEAUTIFY_FLAG" val="#wm#"/>
  <p:tag name="KSO_WM_TEMPLATE_CATEGORY" val="diagram"/>
  <p:tag name="KSO_WM_TEMPLATE_INDEX" val="20207801"/>
</p:tagLst>
</file>

<file path=ppt/tags/tag21.xml><?xml version="1.0" encoding="utf-8"?>
<p:tagLst xmlns:p="http://schemas.openxmlformats.org/presentationml/2006/main">
  <p:tag name="MH" val="20190527140728"/>
  <p:tag name="MH_LIBRARY" val="GRAPHIC"/>
  <p:tag name="MH_TYPE" val="Other"/>
  <p:tag name="MH_ORDER" val="1"/>
</p:tagLst>
</file>

<file path=ppt/tags/tag22.xml><?xml version="1.0" encoding="utf-8"?>
<p:tagLst xmlns:p="http://schemas.openxmlformats.org/presentationml/2006/main">
  <p:tag name="KSO_WM_BEAUTIFY_FLAG" val="#wm#"/>
  <p:tag name="KSO_WM_TEMPLATE_CATEGORY" val="basetag"/>
  <p:tag name="KSO_WM_TEMPLATE_INDEX" val="20161162"/>
</p:tagLst>
</file>

<file path=ppt/tags/tag23.xml><?xml version="1.0" encoding="utf-8"?>
<p:tagLst xmlns:p="http://schemas.openxmlformats.org/presentationml/2006/main">
  <p:tag name="KSO_WM_BEAUTIFY_FLAG" val="#wm#"/>
  <p:tag name="KSO_WM_TEMPLATE_CATEGORY" val="basetag"/>
  <p:tag name="KSO_WM_TEMPLATE_INDEX" val="20161162"/>
</p:tagLst>
</file>

<file path=ppt/tags/tag24.xml><?xml version="1.0" encoding="utf-8"?>
<p:tagLst xmlns:p="http://schemas.openxmlformats.org/presentationml/2006/main">
  <p:tag name="KSO_WM_BEAUTIFY_FLAG" val="#wm#"/>
  <p:tag name="KSO_WM_TEMPLATE_CATEGORY" val="basetag"/>
  <p:tag name="KSO_WM_TEMPLATE_INDEX" val="20161162"/>
</p:tagLst>
</file>

<file path=ppt/tags/tag3.xml><?xml version="1.0" encoding="utf-8"?>
<p:tagLst xmlns:p="http://schemas.openxmlformats.org/presentationml/2006/main">
  <p:tag name="KSO_WM_TEMPLATE_CATEGORY" val="diagram"/>
  <p:tag name="KSO_WM_TEMPLATE_INDEX" val="20171553"/>
  <p:tag name="KSO_WM_TAG_VERSION" val="1.0"/>
  <p:tag name="KSO_WM_BEAUTIFY_FLAG" val="#wm#"/>
  <p:tag name="KSO_WM_UNIT_TYPE" val="n_h_a"/>
  <p:tag name="KSO_WM_UNIT_INDEX" val="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7"/>
  <p:tag name="KSO_WM_DIAGRAM_GROUP_CODE" val="n1-1"/>
  <p:tag name="KSO_WM_UNIT_ID" val="diagram20171553_1*n_h_a*1_1_1"/>
  <p:tag name="KSO_WM_UNIT_FILL_FORE_SCHEMECOLOR_INDEX" val="8"/>
  <p:tag name="KSO_WM_UNIT_FILL_TYPE" val="1"/>
  <p:tag name="KSO_WM_UNIT_LINE_FORE_SCHEMECOLOR_INDEX" val="8"/>
  <p:tag name="KSO_WM_UNIT_LINE_FILL_TYPE" val="2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20171553"/>
  <p:tag name="KSO_WM_UNIT_CLEAR" val="1"/>
  <p:tag name="KSO_WM_TAG_VERSION" val="1.0"/>
  <p:tag name="KSO_WM_BEAUTIFY_FLAG" val="#wm#"/>
  <p:tag name="KSO_WM_UNIT_TYPE" val="n_h_i"/>
  <p:tag name="KSO_WM_UNIT_INDEX" val="1_2_1"/>
  <p:tag name="KSO_WM_UNIT_ID" val="diagram20171553_1*n_h_i*1_2_1"/>
  <p:tag name="KSO_WM_UNIT_LAYERLEVEL" val="1_1_1"/>
  <p:tag name="KSO_WM_DIAGRAM_GROUP_CODE" val="n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20171553"/>
  <p:tag name="KSO_WM_TAG_VERSION" val="1.0"/>
  <p:tag name="KSO_WM_BEAUTIFY_FLAG" val="#wm#"/>
  <p:tag name="KSO_WM_UNIT_TYPE" val="n_h_f"/>
  <p:tag name="KSO_WM_UNIT_INDEX" val="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24"/>
  <p:tag name="KSO_WM_DIAGRAM_GROUP_CODE" val="n1-1"/>
  <p:tag name="KSO_WM_UNIT_ID" val="diagram20171553_1*n_h_f*1_2_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20171553"/>
  <p:tag name="KSO_WM_UNIT_CLEAR" val="1"/>
  <p:tag name="KSO_WM_TAG_VERSION" val="1.0"/>
  <p:tag name="KSO_WM_BEAUTIFY_FLAG" val="#wm#"/>
  <p:tag name="KSO_WM_UNIT_TYPE" val="n_h_i"/>
  <p:tag name="KSO_WM_UNIT_INDEX" val="1_2_2"/>
  <p:tag name="KSO_WM_UNIT_ID" val="diagram20171553_1*n_h_i*1_2_2"/>
  <p:tag name="KSO_WM_UNIT_LAYERLEVEL" val="1_1_1"/>
  <p:tag name="KSO_WM_DIAGRAM_GROUP_CODE" val="n1-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20171553"/>
  <p:tag name="KSO_WM_UNIT_CLEAR" val="1"/>
  <p:tag name="KSO_WM_TAG_VERSION" val="1.0"/>
  <p:tag name="KSO_WM_BEAUTIFY_FLAG" val="#wm#"/>
  <p:tag name="KSO_WM_UNIT_TYPE" val="n_h_i"/>
  <p:tag name="KSO_WM_UNIT_INDEX" val="1_2_3"/>
  <p:tag name="KSO_WM_UNIT_ID" val="diagram20171553_1*n_h_i*1_2_3"/>
  <p:tag name="KSO_WM_UNIT_LAYERLEVEL" val="1_1_1"/>
  <p:tag name="KSO_WM_DIAGRAM_GROUP_CODE" val="n1-1"/>
  <p:tag name="KSO_WM_UNIT_LINE_FORE_SCHEMECOLOR_INDEX" val="14"/>
  <p:tag name="KSO_WM_UNIT_LINE_FILL_TYPE" val="2"/>
</p:tagLst>
</file>

<file path=ppt/tags/tag8.xml><?xml version="1.0" encoding="utf-8"?>
<p:tagLst xmlns:p="http://schemas.openxmlformats.org/presentationml/2006/main">
  <p:tag name="KSO_WM_TEMPLATE_CATEGORY" val="diagram"/>
  <p:tag name="KSO_WM_TEMPLATE_INDEX" val="20171553"/>
  <p:tag name="KSO_WM_UNIT_CLEAR" val="1"/>
  <p:tag name="KSO_WM_TAG_VERSION" val="1.0"/>
  <p:tag name="KSO_WM_BEAUTIFY_FLAG" val="#wm#"/>
  <p:tag name="KSO_WM_UNIT_TYPE" val="n_h_i"/>
  <p:tag name="KSO_WM_UNIT_INDEX" val="1_2_4"/>
  <p:tag name="KSO_WM_UNIT_ID" val="diagram20171553_1*n_h_i*1_2_4"/>
  <p:tag name="KSO_WM_UNIT_LAYERLEVEL" val="1_1_1"/>
  <p:tag name="KSO_WM_DIAGRAM_GROUP_CODE" val="n1-1"/>
  <p:tag name="KSO_WM_UNIT_LINE_FORE_SCHEMECOLOR_INDEX" val="14"/>
  <p:tag name="KSO_WM_UNIT_LINE_FILL_TYPE" val="2"/>
</p:tagLst>
</file>

<file path=ppt/tags/tag9.xml><?xml version="1.0" encoding="utf-8"?>
<p:tagLst xmlns:p="http://schemas.openxmlformats.org/presentationml/2006/main">
  <p:tag name="KSO_WM_TEMPLATE_CATEGORY" val="diagram"/>
  <p:tag name="KSO_WM_TEMPLATE_INDEX" val="20171553"/>
  <p:tag name="KSO_WM_TAG_VERSION" val="1.0"/>
  <p:tag name="KSO_WM_BEAUTIFY_FLAG" val="#wm#"/>
  <p:tag name="KSO_WM_UNIT_TYPE" val="n_h_f"/>
  <p:tag name="KSO_WM_UNIT_INDEX" val="1_2_2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24"/>
  <p:tag name="KSO_WM_DIAGRAM_GROUP_CODE" val="n1-1"/>
  <p:tag name="KSO_WM_UNIT_ID" val="diagram20171553_1*n_h_f*1_2_2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2_Office 主题​​">
  <a:themeElements>
    <a:clrScheme name="自定义 302">
      <a:dk1>
        <a:srgbClr val="000000"/>
      </a:dk1>
      <a:lt1>
        <a:srgbClr val="FFFFFF"/>
      </a:lt1>
      <a:dk2>
        <a:srgbClr val="3F3F3F"/>
      </a:dk2>
      <a:lt2>
        <a:srgbClr val="EEECE1"/>
      </a:lt2>
      <a:accent1>
        <a:srgbClr val="C12D0F"/>
      </a:accent1>
      <a:accent2>
        <a:srgbClr val="B25F05"/>
      </a:accent2>
      <a:accent3>
        <a:srgbClr val="43CACC"/>
      </a:accent3>
      <a:accent4>
        <a:srgbClr val="87FDFF"/>
      </a:accent4>
      <a:accent5>
        <a:srgbClr val="E55149"/>
      </a:accent5>
      <a:accent6>
        <a:srgbClr val="4CA5DD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302">
      <a:dk1>
        <a:srgbClr val="000000"/>
      </a:dk1>
      <a:lt1>
        <a:srgbClr val="FFFFFF"/>
      </a:lt1>
      <a:dk2>
        <a:srgbClr val="3F3F3F"/>
      </a:dk2>
      <a:lt2>
        <a:srgbClr val="EEECE1"/>
      </a:lt2>
      <a:accent1>
        <a:srgbClr val="C12D0F"/>
      </a:accent1>
      <a:accent2>
        <a:srgbClr val="B25F05"/>
      </a:accent2>
      <a:accent3>
        <a:srgbClr val="43CACC"/>
      </a:accent3>
      <a:accent4>
        <a:srgbClr val="87FDFF"/>
      </a:accent4>
      <a:accent5>
        <a:srgbClr val="E55149"/>
      </a:accent5>
      <a:accent6>
        <a:srgbClr val="4CA5DD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​​">
  <a:themeElements>
    <a:clrScheme name="自定义 302">
      <a:dk1>
        <a:srgbClr val="000000"/>
      </a:dk1>
      <a:lt1>
        <a:srgbClr val="FFFFFF"/>
      </a:lt1>
      <a:dk2>
        <a:srgbClr val="3F3F3F"/>
      </a:dk2>
      <a:lt2>
        <a:srgbClr val="EEECE1"/>
      </a:lt2>
      <a:accent1>
        <a:srgbClr val="C12D0F"/>
      </a:accent1>
      <a:accent2>
        <a:srgbClr val="B25F05"/>
      </a:accent2>
      <a:accent3>
        <a:srgbClr val="43CACC"/>
      </a:accent3>
      <a:accent4>
        <a:srgbClr val="87FDFF"/>
      </a:accent4>
      <a:accent5>
        <a:srgbClr val="E55149"/>
      </a:accent5>
      <a:accent6>
        <a:srgbClr val="4CA5DD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5760</Words>
  <Application>WPS 演示</Application>
  <PresentationFormat/>
  <Paragraphs>300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33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Calibri</vt:lpstr>
      <vt:lpstr>Arial Black</vt:lpstr>
      <vt:lpstr>Calibri Light</vt:lpstr>
      <vt:lpstr>华文新魏</vt:lpstr>
      <vt:lpstr>方正姚体</vt:lpstr>
      <vt:lpstr>Impact</vt:lpstr>
      <vt:lpstr>苹方 特粗</vt:lpstr>
      <vt:lpstr>Segoe Print</vt:lpstr>
      <vt:lpstr>等线</vt:lpstr>
      <vt:lpstr>Wingdings</vt:lpstr>
      <vt:lpstr>黑体</vt:lpstr>
      <vt:lpstr>Times New Roman</vt:lpstr>
      <vt:lpstr>Arial Unicode MS</vt:lpstr>
      <vt:lpstr>楷体</vt:lpstr>
      <vt:lpstr>思源宋体 Heavy</vt:lpstr>
      <vt:lpstr>Arial</vt:lpstr>
      <vt:lpstr>2_Office 主题​​</vt:lpstr>
      <vt:lpstr>Office 主题​​</vt:lpstr>
      <vt:lpstr>Office 主题</vt:lpstr>
      <vt:lpstr>5_Office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一、全面把握新发展阶段</vt:lpstr>
      <vt:lpstr>二、全面贯彻新发展理念</vt:lpstr>
      <vt:lpstr>三、着力构建新发展格局</vt:lpstr>
      <vt:lpstr>PowerPoint 演示文稿</vt:lpstr>
      <vt:lpstr>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liuning</dc:creator>
  <cp:lastModifiedBy>lubywoo</cp:lastModifiedBy>
  <cp:revision>328</cp:revision>
  <dcterms:created xsi:type="dcterms:W3CDTF">2020-09-03T02:27:00Z</dcterms:created>
  <dcterms:modified xsi:type="dcterms:W3CDTF">2020-12-04T08:31:15Z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